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Lst>
  <p:sldSz cx="18288000" cy="10287000"/>
  <p:notesSz cx="6858000" cy="9144000"/>
  <p:embeddedFontLst>
    <p:embeddedFont>
      <p:font typeface="Gochi Hand" charset="1" panose="000000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Now" charset="1" panose="00000500000000000000"/>
      <p:regular r:id="rId17"/>
    </p:embeddedFont>
    <p:embeddedFont>
      <p:font typeface="Now Bold" charset="1" panose="00000800000000000000"/>
      <p:regular r:id="rId18"/>
    </p:embeddedFont>
    <p:embeddedFont>
      <p:font typeface="Now Thin" charset="1" panose="00000300000000000000"/>
      <p:regular r:id="rId19"/>
    </p:embeddedFont>
    <p:embeddedFont>
      <p:font typeface="Now Light" charset="1" panose="00000400000000000000"/>
      <p:regular r:id="rId20"/>
    </p:embeddedFont>
    <p:embeddedFont>
      <p:font typeface="Now Medium" charset="1" panose="00000600000000000000"/>
      <p:regular r:id="rId21"/>
    </p:embeddedFont>
    <p:embeddedFont>
      <p:font typeface="Now Heavy" charset="1" panose="00000A00000000000000"/>
      <p:regular r:id="rId22"/>
    </p:embeddedFont>
    <p:embeddedFont>
      <p:font typeface="Bryndan Write" charset="1" panose="02000503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slides/slide23.xml" Type="http://schemas.openxmlformats.org/officeDocument/2006/relationships/slide"/><Relationship Id="rId47" Target="slides/slide24.xml" Type="http://schemas.openxmlformats.org/officeDocument/2006/relationships/slide"/><Relationship Id="rId48" Target="slides/slide25.xml" Type="http://schemas.openxmlformats.org/officeDocument/2006/relationships/slide"/><Relationship Id="rId49" Target="slides/slide26.xml" Type="http://schemas.openxmlformats.org/officeDocument/2006/relationships/slide"/><Relationship Id="rId5" Target="tableStyles.xml" Type="http://schemas.openxmlformats.org/officeDocument/2006/relationships/tableStyles"/><Relationship Id="rId50" Target="slides/slide27.xml" Type="http://schemas.openxmlformats.org/officeDocument/2006/relationships/slide"/><Relationship Id="rId51" Target="slides/slide2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50.pn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33.png" Type="http://schemas.openxmlformats.org/officeDocument/2006/relationships/image"/><Relationship Id="rId15" Target="../media/image34.svg" Type="http://schemas.openxmlformats.org/officeDocument/2006/relationships/image"/><Relationship Id="rId2" Target="../media/image1.jpeg" Type="http://schemas.openxmlformats.org/officeDocument/2006/relationships/image"/><Relationship Id="rId3" Target="../media/image50.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33.png" Type="http://schemas.openxmlformats.org/officeDocument/2006/relationships/image"/><Relationship Id="rId15" Target="../media/image34.svg" Type="http://schemas.openxmlformats.org/officeDocument/2006/relationships/image"/><Relationship Id="rId2" Target="../media/image1.jpeg" Type="http://schemas.openxmlformats.org/officeDocument/2006/relationships/image"/><Relationship Id="rId3" Target="../media/image50.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6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 Id="rId5" Target="../media/image50.pn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66.png" Type="http://schemas.openxmlformats.org/officeDocument/2006/relationships/image"/><Relationship Id="rId9" Target="../media/image67.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68.png" Type="http://schemas.openxmlformats.org/officeDocument/2006/relationships/image"/><Relationship Id="rId12" Target="../media/image69.svg" Type="http://schemas.openxmlformats.org/officeDocument/2006/relationships/image"/><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 Id="rId5" Target="../media/image50.pn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66.png" Type="http://schemas.openxmlformats.org/officeDocument/2006/relationships/image"/><Relationship Id="rId9" Target="../media/image67.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2" Target="../media/image1.jpeg" Type="http://schemas.openxmlformats.org/officeDocument/2006/relationships/image"/><Relationship Id="rId3" Target="../media/image18.jpe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0.png" Type="http://schemas.openxmlformats.org/officeDocument/2006/relationships/image"/><Relationship Id="rId4" Target="../media/image71.sv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 Id="rId7" Target="../media/image48.png" Type="http://schemas.openxmlformats.org/officeDocument/2006/relationships/image"/><Relationship Id="rId8" Target="../media/image49.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33.png" Type="http://schemas.openxmlformats.org/officeDocument/2006/relationships/image"/><Relationship Id="rId15" Target="../media/image34.svg" Type="http://schemas.openxmlformats.org/officeDocument/2006/relationships/image"/><Relationship Id="rId2" Target="../media/image1.jpeg" Type="http://schemas.openxmlformats.org/officeDocument/2006/relationships/image"/><Relationship Id="rId3" Target="../media/image50.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74.png" Type="http://schemas.openxmlformats.org/officeDocument/2006/relationships/image"/><Relationship Id="rId7" Target="../media/image75.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6.png" Type="http://schemas.openxmlformats.org/officeDocument/2006/relationships/image"/><Relationship Id="rId4" Target="../media/image77.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80.png" Type="http://schemas.openxmlformats.org/officeDocument/2006/relationships/image"/><Relationship Id="rId8" Target="../media/image81.svg" Type="http://schemas.openxmlformats.org/officeDocument/2006/relationships/image"/><Relationship Id="rId9" Target="../media/image82.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6.png" Type="http://schemas.openxmlformats.org/officeDocument/2006/relationships/image"/><Relationship Id="rId4" Target="../media/image77.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80.png" Type="http://schemas.openxmlformats.org/officeDocument/2006/relationships/image"/><Relationship Id="rId8" Target="../media/image81.svg" Type="http://schemas.openxmlformats.org/officeDocument/2006/relationships/image"/><Relationship Id="rId9" Target="../media/image83.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6.png" Type="http://schemas.openxmlformats.org/officeDocument/2006/relationships/image"/><Relationship Id="rId4" Target="../media/image77.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80.png" Type="http://schemas.openxmlformats.org/officeDocument/2006/relationships/image"/><Relationship Id="rId8" Target="../media/image81.svg" Type="http://schemas.openxmlformats.org/officeDocument/2006/relationships/image"/><Relationship Id="rId9" Target="../media/image84.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33.png" Type="http://schemas.openxmlformats.org/officeDocument/2006/relationships/image"/><Relationship Id="rId15" Target="../media/image34.svg" Type="http://schemas.openxmlformats.org/officeDocument/2006/relationships/image"/><Relationship Id="rId2" Target="../media/image1.jpeg" Type="http://schemas.openxmlformats.org/officeDocument/2006/relationships/image"/><Relationship Id="rId3" Target="../media/image50.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87.png" Type="http://schemas.openxmlformats.org/officeDocument/2006/relationships/image"/><Relationship Id="rId14" Target="../media/image88.svg" Type="http://schemas.openxmlformats.org/officeDocument/2006/relationships/image"/><Relationship Id="rId15" Target="../media/image2.png" Type="http://schemas.openxmlformats.org/officeDocument/2006/relationships/image"/><Relationship Id="rId16" Target="../media/image3.sv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13" Target="../media/image33.png" Type="http://schemas.openxmlformats.org/officeDocument/2006/relationships/image"/><Relationship Id="rId14" Target="../media/image34.svg" Type="http://schemas.openxmlformats.org/officeDocument/2006/relationships/image"/><Relationship Id="rId15" Target="../media/image35.jpeg" Type="http://schemas.openxmlformats.org/officeDocument/2006/relationships/image"/><Relationship Id="rId16" Target="../media/VAF8aKA6ouo.mp4" Type="http://schemas.openxmlformats.org/officeDocument/2006/relationships/video"/><Relationship Id="rId17" Target="../media/VAF8aKA6ouo.mp4" Type="http://schemas.microsoft.com/office/2007/relationships/media"/><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jpe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jpe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50.pn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2342060">
            <a:off x="5481480" y="2383988"/>
            <a:ext cx="7325040" cy="6299535"/>
          </a:xfrm>
          <a:custGeom>
            <a:avLst/>
            <a:gdLst/>
            <a:ahLst/>
            <a:cxnLst/>
            <a:rect r="r" b="b" t="t" l="l"/>
            <a:pathLst>
              <a:path h="6299535" w="7325040">
                <a:moveTo>
                  <a:pt x="0" y="0"/>
                </a:moveTo>
                <a:lnTo>
                  <a:pt x="7325040" y="0"/>
                </a:lnTo>
                <a:lnTo>
                  <a:pt x="7325040" y="6299535"/>
                </a:lnTo>
                <a:lnTo>
                  <a:pt x="0" y="62995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921756" y="4630577"/>
            <a:ext cx="10444488" cy="2341026"/>
          </a:xfrm>
          <a:prstGeom prst="rect">
            <a:avLst/>
          </a:prstGeom>
        </p:spPr>
        <p:txBody>
          <a:bodyPr anchor="t" rtlCol="false" tIns="0" lIns="0" bIns="0" rIns="0">
            <a:spAutoFit/>
          </a:bodyPr>
          <a:lstStyle/>
          <a:p>
            <a:pPr algn="ctr">
              <a:lnSpc>
                <a:spcPts val="16506"/>
              </a:lnSpc>
            </a:pPr>
            <a:r>
              <a:rPr lang="en-US" sz="16506">
                <a:solidFill>
                  <a:srgbClr val="FFFFFF"/>
                </a:solidFill>
                <a:latin typeface="Bryndan Write Bold"/>
              </a:rPr>
              <a:t>E-BOT</a:t>
            </a:r>
          </a:p>
        </p:txBody>
      </p:sp>
      <p:sp>
        <p:nvSpPr>
          <p:cNvPr name="Freeform 5" id="5"/>
          <p:cNvSpPr/>
          <p:nvPr/>
        </p:nvSpPr>
        <p:spPr>
          <a:xfrm flipH="false" flipV="false" rot="1097523">
            <a:off x="11156873" y="1560993"/>
            <a:ext cx="1885747" cy="1296022"/>
          </a:xfrm>
          <a:custGeom>
            <a:avLst/>
            <a:gdLst/>
            <a:ahLst/>
            <a:cxnLst/>
            <a:rect r="r" b="b" t="t" l="l"/>
            <a:pathLst>
              <a:path h="1296022" w="1885747">
                <a:moveTo>
                  <a:pt x="0" y="0"/>
                </a:moveTo>
                <a:lnTo>
                  <a:pt x="1885746" y="0"/>
                </a:lnTo>
                <a:lnTo>
                  <a:pt x="1885746" y="1296022"/>
                </a:lnTo>
                <a:lnTo>
                  <a:pt x="0" y="1296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4107262">
            <a:off x="-865704" y="-473050"/>
            <a:ext cx="3387936" cy="2297637"/>
          </a:xfrm>
          <a:custGeom>
            <a:avLst/>
            <a:gdLst/>
            <a:ahLst/>
            <a:cxnLst/>
            <a:rect r="r" b="b" t="t" l="l"/>
            <a:pathLst>
              <a:path h="2297637" w="3387936">
                <a:moveTo>
                  <a:pt x="0" y="0"/>
                </a:moveTo>
                <a:lnTo>
                  <a:pt x="3387936" y="0"/>
                </a:lnTo>
                <a:lnTo>
                  <a:pt x="3387936" y="2297637"/>
                </a:lnTo>
                <a:lnTo>
                  <a:pt x="0" y="22976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6829267">
            <a:off x="15774367" y="8189225"/>
            <a:ext cx="3715300" cy="2519649"/>
          </a:xfrm>
          <a:custGeom>
            <a:avLst/>
            <a:gdLst/>
            <a:ahLst/>
            <a:cxnLst/>
            <a:rect r="r" b="b" t="t" l="l"/>
            <a:pathLst>
              <a:path h="2519649" w="3715300">
                <a:moveTo>
                  <a:pt x="0" y="0"/>
                </a:moveTo>
                <a:lnTo>
                  <a:pt x="3715301" y="0"/>
                </a:lnTo>
                <a:lnTo>
                  <a:pt x="3715301" y="2519649"/>
                </a:lnTo>
                <a:lnTo>
                  <a:pt x="0" y="25196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1559470">
            <a:off x="2930373" y="2435234"/>
            <a:ext cx="2195245" cy="2279892"/>
          </a:xfrm>
          <a:custGeom>
            <a:avLst/>
            <a:gdLst/>
            <a:ahLst/>
            <a:cxnLst/>
            <a:rect r="r" b="b" t="t" l="l"/>
            <a:pathLst>
              <a:path h="2279892" w="2195245">
                <a:moveTo>
                  <a:pt x="0" y="0"/>
                </a:moveTo>
                <a:lnTo>
                  <a:pt x="2195245" y="0"/>
                </a:lnTo>
                <a:lnTo>
                  <a:pt x="2195245" y="2279892"/>
                </a:lnTo>
                <a:lnTo>
                  <a:pt x="0" y="22798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280170">
            <a:off x="13972610" y="5900178"/>
            <a:ext cx="1664513" cy="2142851"/>
          </a:xfrm>
          <a:custGeom>
            <a:avLst/>
            <a:gdLst/>
            <a:ahLst/>
            <a:cxnLst/>
            <a:rect r="r" b="b" t="t" l="l"/>
            <a:pathLst>
              <a:path h="2142851" w="1664513">
                <a:moveTo>
                  <a:pt x="0" y="0"/>
                </a:moveTo>
                <a:lnTo>
                  <a:pt x="1664513" y="0"/>
                </a:lnTo>
                <a:lnTo>
                  <a:pt x="1664513" y="2142851"/>
                </a:lnTo>
                <a:lnTo>
                  <a:pt x="0" y="214285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1391118">
            <a:off x="14634691" y="-210499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2" id="12"/>
          <p:cNvSpPr txBox="true"/>
          <p:nvPr/>
        </p:nvSpPr>
        <p:spPr>
          <a:xfrm rot="0">
            <a:off x="6366799" y="8742045"/>
            <a:ext cx="5554402" cy="516255"/>
          </a:xfrm>
          <a:prstGeom prst="rect">
            <a:avLst/>
          </a:prstGeom>
        </p:spPr>
        <p:txBody>
          <a:bodyPr anchor="t" rtlCol="false" tIns="0" lIns="0" bIns="0" rIns="0">
            <a:spAutoFit/>
          </a:bodyPr>
          <a:lstStyle/>
          <a:p>
            <a:pPr algn="ctr">
              <a:lnSpc>
                <a:spcPts val="3914"/>
              </a:lnSpc>
            </a:pPr>
            <a:r>
              <a:rPr lang="en-US" sz="2899">
                <a:solidFill>
                  <a:srgbClr val="FFFFFF"/>
                </a:solidFill>
                <a:latin typeface="Bryndan Write Bold"/>
              </a:rPr>
              <a:t>DR.SAMAR HESHAM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true" flipV="false" rot="0">
            <a:off x="-422436" y="-345093"/>
            <a:ext cx="4947445" cy="1942997"/>
          </a:xfrm>
          <a:custGeom>
            <a:avLst/>
            <a:gdLst/>
            <a:ahLst/>
            <a:cxnLst/>
            <a:rect r="r" b="b" t="t" l="l"/>
            <a:pathLst>
              <a:path h="1942997" w="4947445">
                <a:moveTo>
                  <a:pt x="4947445" y="0"/>
                </a:moveTo>
                <a:lnTo>
                  <a:pt x="0" y="0"/>
                </a:lnTo>
                <a:lnTo>
                  <a:pt x="0" y="1942997"/>
                </a:lnTo>
                <a:lnTo>
                  <a:pt x="4947445" y="1942997"/>
                </a:lnTo>
                <a:lnTo>
                  <a:pt x="494744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5888283" y="-1029552"/>
            <a:ext cx="6511435" cy="12346104"/>
          </a:xfrm>
          <a:custGeom>
            <a:avLst/>
            <a:gdLst/>
            <a:ahLst/>
            <a:cxnLst/>
            <a:rect r="r" b="b" t="t" l="l"/>
            <a:pathLst>
              <a:path h="12346104" w="6511435">
                <a:moveTo>
                  <a:pt x="0" y="0"/>
                </a:moveTo>
                <a:lnTo>
                  <a:pt x="6511434" y="0"/>
                </a:lnTo>
                <a:lnTo>
                  <a:pt x="6511434" y="12346104"/>
                </a:lnTo>
                <a:lnTo>
                  <a:pt x="0" y="12346104"/>
                </a:lnTo>
                <a:lnTo>
                  <a:pt x="0" y="0"/>
                </a:lnTo>
                <a:close/>
              </a:path>
            </a:pathLst>
          </a:custGeom>
          <a:blipFill>
            <a:blip r:embed="rId5"/>
            <a:stretch>
              <a:fillRect l="0" t="0" r="-45997" b="0"/>
            </a:stretch>
          </a:blipFill>
        </p:spPr>
      </p:sp>
      <p:sp>
        <p:nvSpPr>
          <p:cNvPr name="TextBox 5" id="5"/>
          <p:cNvSpPr txBox="true"/>
          <p:nvPr/>
        </p:nvSpPr>
        <p:spPr>
          <a:xfrm rot="0">
            <a:off x="4100866" y="3915238"/>
            <a:ext cx="10086269" cy="3856481"/>
          </a:xfrm>
          <a:prstGeom prst="rect">
            <a:avLst/>
          </a:prstGeom>
        </p:spPr>
        <p:txBody>
          <a:bodyPr anchor="t" rtlCol="false" tIns="0" lIns="0" bIns="0" rIns="0">
            <a:spAutoFit/>
          </a:bodyPr>
          <a:lstStyle/>
          <a:p>
            <a:pPr algn="ctr">
              <a:lnSpc>
                <a:spcPts val="3864"/>
              </a:lnSpc>
            </a:pPr>
            <a:r>
              <a:rPr lang="en-US" sz="2400">
                <a:solidFill>
                  <a:srgbClr val="000000"/>
                </a:solidFill>
                <a:latin typeface="Now"/>
              </a:rPr>
              <a:t>Security</a:t>
            </a:r>
          </a:p>
          <a:p>
            <a:pPr algn="ctr">
              <a:lnSpc>
                <a:spcPts val="3864"/>
              </a:lnSpc>
            </a:pPr>
            <a:r>
              <a:rPr lang="en-US" sz="2400">
                <a:solidFill>
                  <a:srgbClr val="000000"/>
                </a:solidFill>
                <a:latin typeface="Now"/>
              </a:rPr>
              <a:t>Usability</a:t>
            </a:r>
          </a:p>
          <a:p>
            <a:pPr algn="ctr">
              <a:lnSpc>
                <a:spcPts val="3864"/>
              </a:lnSpc>
            </a:pPr>
            <a:r>
              <a:rPr lang="en-US" sz="2400">
                <a:solidFill>
                  <a:srgbClr val="000000"/>
                </a:solidFill>
                <a:latin typeface="Now"/>
              </a:rPr>
              <a:t>Availability</a:t>
            </a:r>
          </a:p>
          <a:p>
            <a:pPr algn="ctr">
              <a:lnSpc>
                <a:spcPts val="3864"/>
              </a:lnSpc>
            </a:pPr>
            <a:r>
              <a:rPr lang="en-US" sz="2400">
                <a:solidFill>
                  <a:srgbClr val="000000"/>
                </a:solidFill>
                <a:latin typeface="Now"/>
              </a:rPr>
              <a:t>Performance</a:t>
            </a:r>
          </a:p>
          <a:p>
            <a:pPr algn="ctr">
              <a:lnSpc>
                <a:spcPts val="3864"/>
              </a:lnSpc>
            </a:pPr>
            <a:r>
              <a:rPr lang="en-US" sz="2400">
                <a:solidFill>
                  <a:srgbClr val="000000"/>
                </a:solidFill>
                <a:latin typeface="Now"/>
              </a:rPr>
              <a:t>Reliability</a:t>
            </a:r>
          </a:p>
          <a:p>
            <a:pPr algn="ctr">
              <a:lnSpc>
                <a:spcPts val="3864"/>
              </a:lnSpc>
            </a:pPr>
            <a:r>
              <a:rPr lang="en-US" sz="2400">
                <a:solidFill>
                  <a:srgbClr val="000000"/>
                </a:solidFill>
                <a:latin typeface="Now"/>
              </a:rPr>
              <a:t>Scalability</a:t>
            </a:r>
          </a:p>
          <a:p>
            <a:pPr algn="ctr">
              <a:lnSpc>
                <a:spcPts val="3864"/>
              </a:lnSpc>
            </a:pPr>
            <a:r>
              <a:rPr lang="en-US" sz="2400">
                <a:solidFill>
                  <a:srgbClr val="000000"/>
                </a:solidFill>
                <a:latin typeface="Now"/>
              </a:rPr>
              <a:t>Compatibility</a:t>
            </a:r>
          </a:p>
          <a:p>
            <a:pPr algn="ctr">
              <a:lnSpc>
                <a:spcPts val="3864"/>
              </a:lnSpc>
            </a:pPr>
            <a:r>
              <a:rPr lang="en-US" sz="2400">
                <a:solidFill>
                  <a:srgbClr val="000000"/>
                </a:solidFill>
                <a:latin typeface="Now"/>
              </a:rPr>
              <a:t>Maintainability</a:t>
            </a:r>
          </a:p>
        </p:txBody>
      </p:sp>
      <p:sp>
        <p:nvSpPr>
          <p:cNvPr name="TextBox 6" id="6"/>
          <p:cNvSpPr txBox="true"/>
          <p:nvPr/>
        </p:nvSpPr>
        <p:spPr>
          <a:xfrm rot="0">
            <a:off x="4224712" y="2970268"/>
            <a:ext cx="9838576" cy="741961"/>
          </a:xfrm>
          <a:prstGeom prst="rect">
            <a:avLst/>
          </a:prstGeom>
        </p:spPr>
        <p:txBody>
          <a:bodyPr anchor="t" rtlCol="false" tIns="0" lIns="0" bIns="0" rIns="0">
            <a:spAutoFit/>
          </a:bodyPr>
          <a:lstStyle/>
          <a:p>
            <a:pPr algn="ctr">
              <a:lnSpc>
                <a:spcPts val="4838"/>
              </a:lnSpc>
            </a:pPr>
            <a:r>
              <a:rPr lang="en-US" sz="5900">
                <a:solidFill>
                  <a:srgbClr val="000000"/>
                </a:solidFill>
                <a:latin typeface="Bryndan Write"/>
              </a:rPr>
              <a:t>non functional requirements </a:t>
            </a:r>
          </a:p>
        </p:txBody>
      </p:sp>
      <p:sp>
        <p:nvSpPr>
          <p:cNvPr name="Freeform 7" id="7"/>
          <p:cNvSpPr/>
          <p:nvPr/>
        </p:nvSpPr>
        <p:spPr>
          <a:xfrm flipH="false" flipV="false" rot="0">
            <a:off x="13212119" y="1028700"/>
            <a:ext cx="3083294" cy="3083294"/>
          </a:xfrm>
          <a:custGeom>
            <a:avLst/>
            <a:gdLst/>
            <a:ahLst/>
            <a:cxnLst/>
            <a:rect r="r" b="b" t="t" l="l"/>
            <a:pathLst>
              <a:path h="3083294" w="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051286" y="7076185"/>
            <a:ext cx="2353261" cy="2182115"/>
          </a:xfrm>
          <a:custGeom>
            <a:avLst/>
            <a:gdLst/>
            <a:ahLst/>
            <a:cxnLst/>
            <a:rect r="r" b="b" t="t" l="l"/>
            <a:pathLst>
              <a:path h="2182115" w="2353261">
                <a:moveTo>
                  <a:pt x="0" y="0"/>
                </a:moveTo>
                <a:lnTo>
                  <a:pt x="2353261" y="0"/>
                </a:lnTo>
                <a:lnTo>
                  <a:pt x="2353261" y="2182115"/>
                </a:lnTo>
                <a:lnTo>
                  <a:pt x="0" y="21821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291370" y="3588120"/>
            <a:ext cx="9705260" cy="4274239"/>
          </a:xfrm>
          <a:custGeom>
            <a:avLst/>
            <a:gdLst/>
            <a:ahLst/>
            <a:cxnLst/>
            <a:rect r="r" b="b" t="t" l="l"/>
            <a:pathLst>
              <a:path h="4274239" w="9705260">
                <a:moveTo>
                  <a:pt x="0" y="0"/>
                </a:moveTo>
                <a:lnTo>
                  <a:pt x="9705260" y="0"/>
                </a:lnTo>
                <a:lnTo>
                  <a:pt x="9705260" y="4274238"/>
                </a:lnTo>
                <a:lnTo>
                  <a:pt x="0" y="4274238"/>
                </a:lnTo>
                <a:lnTo>
                  <a:pt x="0" y="0"/>
                </a:lnTo>
                <a:close/>
              </a:path>
            </a:pathLst>
          </a:custGeom>
          <a:blipFill>
            <a:blip r:embed="rId3"/>
            <a:stretch>
              <a:fillRect l="-16157" t="-92539" r="0" b="0"/>
            </a:stretch>
          </a:blipFill>
        </p:spPr>
      </p:sp>
      <p:sp>
        <p:nvSpPr>
          <p:cNvPr name="Freeform 4" id="4"/>
          <p:cNvSpPr/>
          <p:nvPr/>
        </p:nvSpPr>
        <p:spPr>
          <a:xfrm flipH="false" flipV="false" rot="721296">
            <a:off x="6325472" y="5529041"/>
            <a:ext cx="5637056" cy="1434887"/>
          </a:xfrm>
          <a:custGeom>
            <a:avLst/>
            <a:gdLst/>
            <a:ahLst/>
            <a:cxnLst/>
            <a:rect r="r" b="b" t="t" l="l"/>
            <a:pathLst>
              <a:path h="1434887" w="5637056">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026566">
            <a:off x="2743604" y="2404370"/>
            <a:ext cx="3728345" cy="2367499"/>
          </a:xfrm>
          <a:custGeom>
            <a:avLst/>
            <a:gdLst/>
            <a:ahLst/>
            <a:cxnLst/>
            <a:rect r="r" b="b" t="t" l="l"/>
            <a:pathLst>
              <a:path h="2367499" w="3728345">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687259" y="4645152"/>
            <a:ext cx="10913483" cy="761392"/>
          </a:xfrm>
          <a:prstGeom prst="rect">
            <a:avLst/>
          </a:prstGeom>
        </p:spPr>
        <p:txBody>
          <a:bodyPr anchor="t" rtlCol="false" tIns="0" lIns="0" bIns="0" rIns="0">
            <a:spAutoFit/>
          </a:bodyPr>
          <a:lstStyle/>
          <a:p>
            <a:pPr algn="ctr">
              <a:lnSpc>
                <a:spcPts val="5330"/>
              </a:lnSpc>
            </a:pPr>
            <a:r>
              <a:rPr lang="en-US" sz="6500">
                <a:solidFill>
                  <a:srgbClr val="000000"/>
                </a:solidFill>
                <a:latin typeface="Gochi Hand"/>
              </a:rPr>
              <a:t>why we use AI ?</a:t>
            </a:r>
          </a:p>
        </p:txBody>
      </p:sp>
      <p:sp>
        <p:nvSpPr>
          <p:cNvPr name="Freeform 7" id="7"/>
          <p:cNvSpPr/>
          <p:nvPr/>
        </p:nvSpPr>
        <p:spPr>
          <a:xfrm flipH="false" flipV="false" rot="7671314">
            <a:off x="11833594" y="5972294"/>
            <a:ext cx="3728345" cy="2367499"/>
          </a:xfrm>
          <a:custGeom>
            <a:avLst/>
            <a:gdLst/>
            <a:ahLst/>
            <a:cxnLst/>
            <a:rect r="r" b="b" t="t" l="l"/>
            <a:pathLst>
              <a:path h="2367499" w="3728345">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5888283" y="-1029552"/>
            <a:ext cx="6511435" cy="12346104"/>
          </a:xfrm>
          <a:custGeom>
            <a:avLst/>
            <a:gdLst/>
            <a:ahLst/>
            <a:cxnLst/>
            <a:rect r="r" b="b" t="t" l="l"/>
            <a:pathLst>
              <a:path h="12346104" w="6511435">
                <a:moveTo>
                  <a:pt x="0" y="0"/>
                </a:moveTo>
                <a:lnTo>
                  <a:pt x="6511434" y="0"/>
                </a:lnTo>
                <a:lnTo>
                  <a:pt x="6511434" y="12346104"/>
                </a:lnTo>
                <a:lnTo>
                  <a:pt x="0" y="12346104"/>
                </a:lnTo>
                <a:lnTo>
                  <a:pt x="0" y="0"/>
                </a:lnTo>
                <a:close/>
              </a:path>
            </a:pathLst>
          </a:custGeom>
          <a:blipFill>
            <a:blip r:embed="rId3"/>
            <a:stretch>
              <a:fillRect l="0" t="0" r="-45997" b="0"/>
            </a:stretch>
          </a:blipFill>
        </p:spPr>
      </p:sp>
      <p:sp>
        <p:nvSpPr>
          <p:cNvPr name="Freeform 4" id="4"/>
          <p:cNvSpPr/>
          <p:nvPr/>
        </p:nvSpPr>
        <p:spPr>
          <a:xfrm flipH="false" flipV="false" rot="-1391118">
            <a:off x="10316583" y="-291547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3311855" y="1236710"/>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187134" y="7285943"/>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832840" y="5476927"/>
            <a:ext cx="1600479" cy="2057400"/>
          </a:xfrm>
          <a:custGeom>
            <a:avLst/>
            <a:gdLst/>
            <a:ahLst/>
            <a:cxnLst/>
            <a:rect r="r" b="b" t="t" l="l"/>
            <a:pathLst>
              <a:path h="2057400" w="1600479">
                <a:moveTo>
                  <a:pt x="0" y="0"/>
                </a:moveTo>
                <a:lnTo>
                  <a:pt x="1600480" y="0"/>
                </a:lnTo>
                <a:lnTo>
                  <a:pt x="1600480"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183823" y="641041"/>
            <a:ext cx="2999781" cy="2955685"/>
          </a:xfrm>
          <a:custGeom>
            <a:avLst/>
            <a:gdLst/>
            <a:ahLst/>
            <a:cxnLst/>
            <a:rect r="r" b="b" t="t" l="l"/>
            <a:pathLst>
              <a:path h="2955685" w="2999781">
                <a:moveTo>
                  <a:pt x="0" y="0"/>
                </a:moveTo>
                <a:lnTo>
                  <a:pt x="2999781" y="0"/>
                </a:lnTo>
                <a:lnTo>
                  <a:pt x="2999781" y="2955684"/>
                </a:lnTo>
                <a:lnTo>
                  <a:pt x="0" y="295568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4224712" y="2401115"/>
            <a:ext cx="9838576" cy="890296"/>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AI</a:t>
            </a:r>
          </a:p>
        </p:txBody>
      </p:sp>
      <p:sp>
        <p:nvSpPr>
          <p:cNvPr name="TextBox 11" id="11"/>
          <p:cNvSpPr txBox="true"/>
          <p:nvPr/>
        </p:nvSpPr>
        <p:spPr>
          <a:xfrm rot="0">
            <a:off x="3629578" y="3262836"/>
            <a:ext cx="2556867" cy="297180"/>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Bold"/>
              </a:rPr>
              <a:t>A. Symptom Diagnosis:</a:t>
            </a:r>
          </a:p>
        </p:txBody>
      </p:sp>
      <p:sp>
        <p:nvSpPr>
          <p:cNvPr name="TextBox 12" id="12"/>
          <p:cNvSpPr txBox="true"/>
          <p:nvPr/>
        </p:nvSpPr>
        <p:spPr>
          <a:xfrm rot="0">
            <a:off x="4100866" y="3742504"/>
            <a:ext cx="10758598" cy="761869"/>
          </a:xfrm>
          <a:prstGeom prst="rect">
            <a:avLst/>
          </a:prstGeom>
        </p:spPr>
        <p:txBody>
          <a:bodyPr anchor="t" rtlCol="false" tIns="0" lIns="0" bIns="0" rIns="0">
            <a:spAutoFit/>
          </a:bodyPr>
          <a:lstStyle/>
          <a:p>
            <a:pPr algn="ctr">
              <a:lnSpc>
                <a:spcPts val="2090"/>
              </a:lnSpc>
            </a:pPr>
            <a:r>
              <a:rPr lang="en-US" sz="1493">
                <a:solidFill>
                  <a:srgbClr val="000000"/>
                </a:solidFill>
                <a:latin typeface="Canva Sans"/>
              </a:rPr>
              <a:t>Problem: Users input their symptoms, and the chatbot needs to identify potential diseases.</a:t>
            </a:r>
          </a:p>
          <a:p>
            <a:pPr algn="ctr">
              <a:lnSpc>
                <a:spcPts val="2090"/>
              </a:lnSpc>
            </a:pPr>
            <a:r>
              <a:rPr lang="en-US" sz="1493">
                <a:solidFill>
                  <a:srgbClr val="000000"/>
                </a:solidFill>
                <a:latin typeface="Canva Sans"/>
              </a:rPr>
              <a:t>• Solution: Utilize natural language processing (NLP) techniques to understand user input and match it with a database of symptoms and corresponding diseases.</a:t>
            </a:r>
          </a:p>
        </p:txBody>
      </p:sp>
      <p:sp>
        <p:nvSpPr>
          <p:cNvPr name="TextBox 13" id="13"/>
          <p:cNvSpPr txBox="true"/>
          <p:nvPr/>
        </p:nvSpPr>
        <p:spPr>
          <a:xfrm rot="0">
            <a:off x="4100866" y="4685347"/>
            <a:ext cx="1516023" cy="297180"/>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Bold"/>
              </a:rPr>
              <a:t>B.Algorithms:</a:t>
            </a:r>
          </a:p>
        </p:txBody>
      </p:sp>
      <p:sp>
        <p:nvSpPr>
          <p:cNvPr name="TextBox 14" id="14"/>
          <p:cNvSpPr txBox="true"/>
          <p:nvPr/>
        </p:nvSpPr>
        <p:spPr>
          <a:xfrm rot="0">
            <a:off x="3706360" y="5249227"/>
            <a:ext cx="10364093" cy="1451925"/>
          </a:xfrm>
          <a:prstGeom prst="rect">
            <a:avLst/>
          </a:prstGeom>
        </p:spPr>
        <p:txBody>
          <a:bodyPr anchor="t" rtlCol="false" tIns="0" lIns="0" bIns="0" rIns="0">
            <a:spAutoFit/>
          </a:bodyPr>
          <a:lstStyle/>
          <a:p>
            <a:pPr algn="ctr">
              <a:lnSpc>
                <a:spcPts val="2397"/>
              </a:lnSpc>
            </a:pPr>
            <a:r>
              <a:rPr lang="en-US" sz="1712">
                <a:solidFill>
                  <a:srgbClr val="000000"/>
                </a:solidFill>
                <a:latin typeface="Canva Sans"/>
              </a:rPr>
              <a:t>NLP Algorithms: Use algorithms like word embeddings (e.g., Word2Vec, GloVe) to represent symptoms and diseases in a high-dimensional vector space, allowing for semantic similarity calculations.</a:t>
            </a:r>
          </a:p>
          <a:p>
            <a:pPr algn="ctr">
              <a:lnSpc>
                <a:spcPts val="2397"/>
              </a:lnSpc>
            </a:pPr>
            <a:r>
              <a:rPr lang="en-US" sz="1712">
                <a:solidFill>
                  <a:srgbClr val="000000"/>
                </a:solidFill>
                <a:latin typeface="Canva Sans"/>
              </a:rPr>
              <a:t>• Machine Learning Models: Train machine learning models (e.g., SVM, decision trees, neural networks) on labeled datasets to predict diseases based on symptoms.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5888283" y="-1029552"/>
            <a:ext cx="6511435" cy="12346104"/>
          </a:xfrm>
          <a:custGeom>
            <a:avLst/>
            <a:gdLst/>
            <a:ahLst/>
            <a:cxnLst/>
            <a:rect r="r" b="b" t="t" l="l"/>
            <a:pathLst>
              <a:path h="12346104" w="6511435">
                <a:moveTo>
                  <a:pt x="0" y="0"/>
                </a:moveTo>
                <a:lnTo>
                  <a:pt x="6511434" y="0"/>
                </a:lnTo>
                <a:lnTo>
                  <a:pt x="6511434" y="12346104"/>
                </a:lnTo>
                <a:lnTo>
                  <a:pt x="0" y="12346104"/>
                </a:lnTo>
                <a:lnTo>
                  <a:pt x="0" y="0"/>
                </a:lnTo>
                <a:close/>
              </a:path>
            </a:pathLst>
          </a:custGeom>
          <a:blipFill>
            <a:blip r:embed="rId3"/>
            <a:stretch>
              <a:fillRect l="0" t="0" r="-45997" b="0"/>
            </a:stretch>
          </a:blipFill>
        </p:spPr>
      </p:sp>
      <p:sp>
        <p:nvSpPr>
          <p:cNvPr name="Freeform 4" id="4"/>
          <p:cNvSpPr/>
          <p:nvPr/>
        </p:nvSpPr>
        <p:spPr>
          <a:xfrm flipH="false" flipV="false" rot="-1391118">
            <a:off x="10316583" y="-291547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3311855" y="1236710"/>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187134" y="7285943"/>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832840" y="5476927"/>
            <a:ext cx="1600479" cy="2057400"/>
          </a:xfrm>
          <a:custGeom>
            <a:avLst/>
            <a:gdLst/>
            <a:ahLst/>
            <a:cxnLst/>
            <a:rect r="r" b="b" t="t" l="l"/>
            <a:pathLst>
              <a:path h="2057400" w="1600479">
                <a:moveTo>
                  <a:pt x="0" y="0"/>
                </a:moveTo>
                <a:lnTo>
                  <a:pt x="1600480" y="0"/>
                </a:lnTo>
                <a:lnTo>
                  <a:pt x="1600480"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183823" y="641041"/>
            <a:ext cx="2999781" cy="2955685"/>
          </a:xfrm>
          <a:custGeom>
            <a:avLst/>
            <a:gdLst/>
            <a:ahLst/>
            <a:cxnLst/>
            <a:rect r="r" b="b" t="t" l="l"/>
            <a:pathLst>
              <a:path h="2955685" w="2999781">
                <a:moveTo>
                  <a:pt x="0" y="0"/>
                </a:moveTo>
                <a:lnTo>
                  <a:pt x="2999781" y="0"/>
                </a:lnTo>
                <a:lnTo>
                  <a:pt x="2999781" y="2955684"/>
                </a:lnTo>
                <a:lnTo>
                  <a:pt x="0" y="295568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4224712" y="2401115"/>
            <a:ext cx="9838576" cy="890296"/>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AI</a:t>
            </a:r>
          </a:p>
        </p:txBody>
      </p:sp>
      <p:sp>
        <p:nvSpPr>
          <p:cNvPr name="TextBox 11" id="11"/>
          <p:cNvSpPr txBox="true"/>
          <p:nvPr/>
        </p:nvSpPr>
        <p:spPr>
          <a:xfrm rot="0">
            <a:off x="3703040" y="3262836"/>
            <a:ext cx="2409944" cy="297180"/>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Bold"/>
              </a:rPr>
              <a:t>-Disease Information:</a:t>
            </a:r>
          </a:p>
        </p:txBody>
      </p:sp>
      <p:sp>
        <p:nvSpPr>
          <p:cNvPr name="TextBox 12" id="12"/>
          <p:cNvSpPr txBox="true"/>
          <p:nvPr/>
        </p:nvSpPr>
        <p:spPr>
          <a:xfrm rot="0">
            <a:off x="3823041" y="3674316"/>
            <a:ext cx="11216186" cy="793058"/>
          </a:xfrm>
          <a:prstGeom prst="rect">
            <a:avLst/>
          </a:prstGeom>
        </p:spPr>
        <p:txBody>
          <a:bodyPr anchor="t" rtlCol="false" tIns="0" lIns="0" bIns="0" rIns="0">
            <a:spAutoFit/>
          </a:bodyPr>
          <a:lstStyle/>
          <a:p>
            <a:pPr algn="ctr">
              <a:lnSpc>
                <a:spcPts val="2179"/>
              </a:lnSpc>
            </a:pPr>
            <a:r>
              <a:rPr lang="en-US" sz="1557">
                <a:solidFill>
                  <a:srgbClr val="000000"/>
                </a:solidFill>
                <a:latin typeface="Canva Sans"/>
              </a:rPr>
              <a:t>Problem: Once the disease is identified, users seek information about it.</a:t>
            </a:r>
          </a:p>
          <a:p>
            <a:pPr algn="ctr">
              <a:lnSpc>
                <a:spcPts val="2179"/>
              </a:lnSpc>
            </a:pPr>
            <a:r>
              <a:rPr lang="en-US" sz="1557">
                <a:solidFill>
                  <a:srgbClr val="000000"/>
                </a:solidFill>
                <a:latin typeface="Canva Sans"/>
              </a:rPr>
              <a:t>• Solution: Provide concise yet comprehensive information about the disease, including causes, symptoms, treatments, and prevention measures.</a:t>
            </a:r>
          </a:p>
        </p:txBody>
      </p:sp>
      <p:sp>
        <p:nvSpPr>
          <p:cNvPr name="TextBox 13" id="13"/>
          <p:cNvSpPr txBox="true"/>
          <p:nvPr/>
        </p:nvSpPr>
        <p:spPr>
          <a:xfrm rot="0">
            <a:off x="4100866" y="4438799"/>
            <a:ext cx="1516023" cy="297180"/>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Bold"/>
              </a:rPr>
              <a:t>-Algorithms:</a:t>
            </a:r>
          </a:p>
        </p:txBody>
      </p:sp>
      <p:sp>
        <p:nvSpPr>
          <p:cNvPr name="TextBox 14" id="14"/>
          <p:cNvSpPr txBox="true"/>
          <p:nvPr/>
        </p:nvSpPr>
        <p:spPr>
          <a:xfrm rot="0">
            <a:off x="3629578" y="4910827"/>
            <a:ext cx="10364093" cy="566100"/>
          </a:xfrm>
          <a:prstGeom prst="rect">
            <a:avLst/>
          </a:prstGeom>
        </p:spPr>
        <p:txBody>
          <a:bodyPr anchor="t" rtlCol="false" tIns="0" lIns="0" bIns="0" rIns="0">
            <a:spAutoFit/>
          </a:bodyPr>
          <a:lstStyle/>
          <a:p>
            <a:pPr algn="ctr">
              <a:lnSpc>
                <a:spcPts val="2397"/>
              </a:lnSpc>
            </a:pPr>
            <a:r>
              <a:rPr lang="en-US" sz="1712">
                <a:solidFill>
                  <a:srgbClr val="000000"/>
                </a:solidFill>
                <a:latin typeface="Canva Sans"/>
              </a:rPr>
              <a:t>Information Retrieval: Retrieve relevant information from medical databases or reliable sources using techniques like keyword matching, topic modeling, or summarization.</a:t>
            </a:r>
          </a:p>
        </p:txBody>
      </p:sp>
      <p:sp>
        <p:nvSpPr>
          <p:cNvPr name="TextBox 15" id="15"/>
          <p:cNvSpPr txBox="true"/>
          <p:nvPr/>
        </p:nvSpPr>
        <p:spPr>
          <a:xfrm rot="0">
            <a:off x="3961953" y="5772202"/>
            <a:ext cx="3525215" cy="297180"/>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Bold"/>
              </a:rPr>
              <a:t>-Hospital Recommendations:</a:t>
            </a:r>
          </a:p>
        </p:txBody>
      </p:sp>
      <p:sp>
        <p:nvSpPr>
          <p:cNvPr name="TextBox 16" id="16"/>
          <p:cNvSpPr txBox="true"/>
          <p:nvPr/>
        </p:nvSpPr>
        <p:spPr>
          <a:xfrm rot="0">
            <a:off x="3961953" y="6257375"/>
            <a:ext cx="10364093" cy="1156650"/>
          </a:xfrm>
          <a:prstGeom prst="rect">
            <a:avLst/>
          </a:prstGeom>
        </p:spPr>
        <p:txBody>
          <a:bodyPr anchor="t" rtlCol="false" tIns="0" lIns="0" bIns="0" rIns="0">
            <a:spAutoFit/>
          </a:bodyPr>
          <a:lstStyle/>
          <a:p>
            <a:pPr algn="ctr">
              <a:lnSpc>
                <a:spcPts val="2397"/>
              </a:lnSpc>
            </a:pPr>
            <a:r>
              <a:rPr lang="en-US" sz="1712">
                <a:solidFill>
                  <a:srgbClr val="000000"/>
                </a:solidFill>
                <a:latin typeface="Canva Sans"/>
              </a:rPr>
              <a:t>Problem: Users may require immediate medical attention, so the chatbot should suggest nearby hospitals.</a:t>
            </a:r>
          </a:p>
          <a:p>
            <a:pPr algn="ctr">
              <a:lnSpc>
                <a:spcPts val="2397"/>
              </a:lnSpc>
            </a:pPr>
            <a:r>
              <a:rPr lang="en-US" sz="1712">
                <a:solidFill>
                  <a:srgbClr val="000000"/>
                </a:solidFill>
                <a:latin typeface="Canva Sans"/>
              </a:rPr>
              <a:t>• Solution: Utilize geolocation data and hospital databases to recommend the nearest healthcare facilities.</a:t>
            </a:r>
          </a:p>
        </p:txBody>
      </p:sp>
      <p:sp>
        <p:nvSpPr>
          <p:cNvPr name="TextBox 17" id="17"/>
          <p:cNvSpPr txBox="true"/>
          <p:nvPr/>
        </p:nvSpPr>
        <p:spPr>
          <a:xfrm rot="0">
            <a:off x="3823041" y="7442599"/>
            <a:ext cx="10364093" cy="861375"/>
          </a:xfrm>
          <a:prstGeom prst="rect">
            <a:avLst/>
          </a:prstGeom>
        </p:spPr>
        <p:txBody>
          <a:bodyPr anchor="t" rtlCol="false" tIns="0" lIns="0" bIns="0" rIns="0">
            <a:spAutoFit/>
          </a:bodyPr>
          <a:lstStyle/>
          <a:p>
            <a:pPr algn="ctr">
              <a:lnSpc>
                <a:spcPts val="2397"/>
              </a:lnSpc>
            </a:pPr>
          </a:p>
          <a:p>
            <a:pPr algn="ctr">
              <a:lnSpc>
                <a:spcPts val="2397"/>
              </a:lnSpc>
            </a:pPr>
            <a:r>
              <a:rPr lang="en-US" sz="1712">
                <a:solidFill>
                  <a:srgbClr val="000000"/>
                </a:solidFill>
                <a:latin typeface="Canva Sans"/>
              </a:rPr>
              <a:t>• Geospatial Analysis: Utilize algorithms like k-nearest neighbors (KNN) or spatial clustering to determine the proximity of hospitals to the user's location.</a:t>
            </a:r>
          </a:p>
        </p:txBody>
      </p:sp>
      <p:sp>
        <p:nvSpPr>
          <p:cNvPr name="TextBox 18" id="18"/>
          <p:cNvSpPr txBox="true"/>
          <p:nvPr/>
        </p:nvSpPr>
        <p:spPr>
          <a:xfrm rot="0">
            <a:off x="4224712" y="7298772"/>
            <a:ext cx="1799234" cy="297180"/>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Bold"/>
              </a:rPr>
              <a:t>-Algorithms: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291370" y="3588120"/>
            <a:ext cx="9705260" cy="4274239"/>
          </a:xfrm>
          <a:custGeom>
            <a:avLst/>
            <a:gdLst/>
            <a:ahLst/>
            <a:cxnLst/>
            <a:rect r="r" b="b" t="t" l="l"/>
            <a:pathLst>
              <a:path h="4274239" w="9705260">
                <a:moveTo>
                  <a:pt x="0" y="0"/>
                </a:moveTo>
                <a:lnTo>
                  <a:pt x="9705260" y="0"/>
                </a:lnTo>
                <a:lnTo>
                  <a:pt x="9705260" y="4274238"/>
                </a:lnTo>
                <a:lnTo>
                  <a:pt x="0" y="4274238"/>
                </a:lnTo>
                <a:lnTo>
                  <a:pt x="0" y="0"/>
                </a:lnTo>
                <a:close/>
              </a:path>
            </a:pathLst>
          </a:custGeom>
          <a:blipFill>
            <a:blip r:embed="rId3"/>
            <a:stretch>
              <a:fillRect l="-16157" t="-92539" r="0" b="0"/>
            </a:stretch>
          </a:blipFill>
        </p:spPr>
      </p:sp>
      <p:sp>
        <p:nvSpPr>
          <p:cNvPr name="Freeform 4" id="4"/>
          <p:cNvSpPr/>
          <p:nvPr/>
        </p:nvSpPr>
        <p:spPr>
          <a:xfrm flipH="false" flipV="false" rot="721296">
            <a:off x="6325472" y="5529041"/>
            <a:ext cx="5637056" cy="1434887"/>
          </a:xfrm>
          <a:custGeom>
            <a:avLst/>
            <a:gdLst/>
            <a:ahLst/>
            <a:cxnLst/>
            <a:rect r="r" b="b" t="t" l="l"/>
            <a:pathLst>
              <a:path h="1434887" w="5637056">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026566">
            <a:off x="2743604" y="2404370"/>
            <a:ext cx="3728345" cy="2367499"/>
          </a:xfrm>
          <a:custGeom>
            <a:avLst/>
            <a:gdLst/>
            <a:ahLst/>
            <a:cxnLst/>
            <a:rect r="r" b="b" t="t" l="l"/>
            <a:pathLst>
              <a:path h="2367499" w="3728345">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291370" y="4768977"/>
            <a:ext cx="9705260" cy="1101471"/>
          </a:xfrm>
          <a:prstGeom prst="rect">
            <a:avLst/>
          </a:prstGeom>
        </p:spPr>
        <p:txBody>
          <a:bodyPr anchor="t" rtlCol="false" tIns="0" lIns="0" bIns="0" rIns="0">
            <a:spAutoFit/>
          </a:bodyPr>
          <a:lstStyle/>
          <a:p>
            <a:pPr algn="ctr">
              <a:lnSpc>
                <a:spcPts val="7872"/>
              </a:lnSpc>
            </a:pPr>
            <a:r>
              <a:rPr lang="en-US" sz="9600">
                <a:solidFill>
                  <a:srgbClr val="000000"/>
                </a:solidFill>
                <a:latin typeface="Gochi Hand"/>
              </a:rPr>
              <a:t>Related  Work</a:t>
            </a:r>
          </a:p>
        </p:txBody>
      </p:sp>
      <p:sp>
        <p:nvSpPr>
          <p:cNvPr name="Freeform 7" id="7"/>
          <p:cNvSpPr/>
          <p:nvPr/>
        </p:nvSpPr>
        <p:spPr>
          <a:xfrm flipH="false" flipV="false" rot="7671314">
            <a:off x="11833594" y="5972294"/>
            <a:ext cx="3728345" cy="2367499"/>
          </a:xfrm>
          <a:custGeom>
            <a:avLst/>
            <a:gdLst/>
            <a:ahLst/>
            <a:cxnLst/>
            <a:rect r="r" b="b" t="t" l="l"/>
            <a:pathLst>
              <a:path h="2367499" w="3728345">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81941" y="0"/>
            <a:ext cx="5527813" cy="10435018"/>
            <a:chOff x="0" y="0"/>
            <a:chExt cx="7370417" cy="13913357"/>
          </a:xfrm>
        </p:grpSpPr>
        <p:sp>
          <p:nvSpPr>
            <p:cNvPr name="AutoShape 4" id="4"/>
            <p:cNvSpPr/>
            <p:nvPr/>
          </p:nvSpPr>
          <p:spPr>
            <a:xfrm>
              <a:off x="0" y="0"/>
              <a:ext cx="7370417" cy="13913357"/>
            </a:xfrm>
            <a:prstGeom prst="rect">
              <a:avLst/>
            </a:prstGeom>
            <a:solidFill>
              <a:srgbClr val="FFFFFF"/>
            </a:solidFill>
          </p:spPr>
        </p:sp>
      </p:grpSp>
      <p:sp>
        <p:nvSpPr>
          <p:cNvPr name="Freeform 5" id="5"/>
          <p:cNvSpPr/>
          <p:nvPr/>
        </p:nvSpPr>
        <p:spPr>
          <a:xfrm flipH="true" flipV="false" rot="0">
            <a:off x="2972149" y="625038"/>
            <a:ext cx="4947445" cy="1942997"/>
          </a:xfrm>
          <a:custGeom>
            <a:avLst/>
            <a:gdLst/>
            <a:ahLst/>
            <a:cxnLst/>
            <a:rect r="r" b="b" t="t" l="l"/>
            <a:pathLst>
              <a:path h="1942997" w="4947445">
                <a:moveTo>
                  <a:pt x="4947445" y="0"/>
                </a:moveTo>
                <a:lnTo>
                  <a:pt x="0" y="0"/>
                </a:lnTo>
                <a:lnTo>
                  <a:pt x="0" y="1942997"/>
                </a:lnTo>
                <a:lnTo>
                  <a:pt x="4947445" y="1942997"/>
                </a:lnTo>
                <a:lnTo>
                  <a:pt x="494744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717653" y="8108592"/>
            <a:ext cx="3083294" cy="3083294"/>
          </a:xfrm>
          <a:custGeom>
            <a:avLst/>
            <a:gdLst/>
            <a:ahLst/>
            <a:cxnLst/>
            <a:rect r="r" b="b" t="t" l="l"/>
            <a:pathLst>
              <a:path h="3083294" w="3083294">
                <a:moveTo>
                  <a:pt x="0" y="0"/>
                </a:moveTo>
                <a:lnTo>
                  <a:pt x="3083294" y="0"/>
                </a:lnTo>
                <a:lnTo>
                  <a:pt x="3083294" y="3083294"/>
                </a:lnTo>
                <a:lnTo>
                  <a:pt x="0" y="30832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049565" y="7639245"/>
            <a:ext cx="6632619" cy="1121516"/>
          </a:xfrm>
          <a:custGeom>
            <a:avLst/>
            <a:gdLst/>
            <a:ahLst/>
            <a:cxnLst/>
            <a:rect r="r" b="b" t="t" l="l"/>
            <a:pathLst>
              <a:path h="1121516" w="6632619">
                <a:moveTo>
                  <a:pt x="0" y="0"/>
                </a:moveTo>
                <a:lnTo>
                  <a:pt x="6632619" y="0"/>
                </a:lnTo>
                <a:lnTo>
                  <a:pt x="6632619" y="1121516"/>
                </a:lnTo>
                <a:lnTo>
                  <a:pt x="0" y="11215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2300684" y="413383"/>
            <a:ext cx="10220278" cy="8483713"/>
          </a:xfrm>
          <a:custGeom>
            <a:avLst/>
            <a:gdLst/>
            <a:ahLst/>
            <a:cxnLst/>
            <a:rect r="r" b="b" t="t" l="l"/>
            <a:pathLst>
              <a:path h="8483713" w="10220278">
                <a:moveTo>
                  <a:pt x="0" y="0"/>
                </a:moveTo>
                <a:lnTo>
                  <a:pt x="10220278" y="0"/>
                </a:lnTo>
                <a:lnTo>
                  <a:pt x="10220278" y="8483713"/>
                </a:lnTo>
                <a:lnTo>
                  <a:pt x="0" y="8483713"/>
                </a:lnTo>
                <a:lnTo>
                  <a:pt x="0" y="0"/>
                </a:lnTo>
                <a:close/>
              </a:path>
            </a:pathLst>
          </a:custGeom>
          <a:blipFill>
            <a:blip r:embed="rId9"/>
            <a:stretch>
              <a:fillRect l="-5217" t="0" r="-4970" b="0"/>
            </a:stretch>
          </a:blipFill>
        </p:spPr>
      </p:sp>
      <p:sp>
        <p:nvSpPr>
          <p:cNvPr name="TextBox 9" id="9"/>
          <p:cNvSpPr txBox="true"/>
          <p:nvPr/>
        </p:nvSpPr>
        <p:spPr>
          <a:xfrm rot="0">
            <a:off x="6496022" y="3085905"/>
            <a:ext cx="9640627" cy="866775"/>
          </a:xfrm>
          <a:prstGeom prst="rect">
            <a:avLst/>
          </a:prstGeom>
        </p:spPr>
        <p:txBody>
          <a:bodyPr anchor="t" rtlCol="false" tIns="0" lIns="0" bIns="0" rIns="0">
            <a:spAutoFit/>
          </a:bodyPr>
          <a:lstStyle/>
          <a:p>
            <a:pPr>
              <a:lnSpc>
                <a:spcPts val="6600"/>
              </a:lnSpc>
            </a:pPr>
            <a:r>
              <a:rPr lang="en-US" sz="6000">
                <a:solidFill>
                  <a:srgbClr val="FFFFFF"/>
                </a:solidFill>
                <a:latin typeface="Gochi Hand"/>
              </a:rPr>
              <a:t>Ada Health </a:t>
            </a:r>
          </a:p>
        </p:txBody>
      </p:sp>
      <p:sp>
        <p:nvSpPr>
          <p:cNvPr name="TextBox 10" id="10"/>
          <p:cNvSpPr txBox="true"/>
          <p:nvPr/>
        </p:nvSpPr>
        <p:spPr>
          <a:xfrm rot="0">
            <a:off x="6496022" y="4188021"/>
            <a:ext cx="8675320" cy="431799"/>
          </a:xfrm>
          <a:prstGeom prst="rect">
            <a:avLst/>
          </a:prstGeom>
        </p:spPr>
        <p:txBody>
          <a:bodyPr anchor="t" rtlCol="false" tIns="0" lIns="0" bIns="0" rIns="0">
            <a:spAutoFit/>
          </a:bodyPr>
          <a:lstStyle/>
          <a:p>
            <a:pPr>
              <a:lnSpc>
                <a:spcPts val="3500"/>
              </a:lnSpc>
            </a:pPr>
            <a:r>
              <a:rPr lang="en-US" sz="2500">
                <a:solidFill>
                  <a:srgbClr val="FFFFFF"/>
                </a:solidFill>
                <a:latin typeface="Now"/>
              </a:rPr>
              <a: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true" flipV="false" rot="0">
            <a:off x="-422436" y="-345093"/>
            <a:ext cx="4947445" cy="1942997"/>
          </a:xfrm>
          <a:custGeom>
            <a:avLst/>
            <a:gdLst/>
            <a:ahLst/>
            <a:cxnLst/>
            <a:rect r="r" b="b" t="t" l="l"/>
            <a:pathLst>
              <a:path h="1942997" w="4947445">
                <a:moveTo>
                  <a:pt x="4947445" y="0"/>
                </a:moveTo>
                <a:lnTo>
                  <a:pt x="0" y="0"/>
                </a:lnTo>
                <a:lnTo>
                  <a:pt x="0" y="1942997"/>
                </a:lnTo>
                <a:lnTo>
                  <a:pt x="4947445" y="1942997"/>
                </a:lnTo>
                <a:lnTo>
                  <a:pt x="494744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5888283" y="-1029552"/>
            <a:ext cx="6511435" cy="12346104"/>
          </a:xfrm>
          <a:custGeom>
            <a:avLst/>
            <a:gdLst/>
            <a:ahLst/>
            <a:cxnLst/>
            <a:rect r="r" b="b" t="t" l="l"/>
            <a:pathLst>
              <a:path h="12346104" w="6511435">
                <a:moveTo>
                  <a:pt x="0" y="0"/>
                </a:moveTo>
                <a:lnTo>
                  <a:pt x="6511434" y="0"/>
                </a:lnTo>
                <a:lnTo>
                  <a:pt x="6511434" y="12346104"/>
                </a:lnTo>
                <a:lnTo>
                  <a:pt x="0" y="12346104"/>
                </a:lnTo>
                <a:lnTo>
                  <a:pt x="0" y="0"/>
                </a:lnTo>
                <a:close/>
              </a:path>
            </a:pathLst>
          </a:custGeom>
          <a:blipFill>
            <a:blip r:embed="rId5"/>
            <a:stretch>
              <a:fillRect l="0" t="0" r="-45997" b="0"/>
            </a:stretch>
          </a:blipFill>
        </p:spPr>
      </p:sp>
      <p:sp>
        <p:nvSpPr>
          <p:cNvPr name="Freeform 5" id="5"/>
          <p:cNvSpPr/>
          <p:nvPr/>
        </p:nvSpPr>
        <p:spPr>
          <a:xfrm flipH="false" flipV="false" rot="0">
            <a:off x="13212119" y="1028700"/>
            <a:ext cx="3083294" cy="3083294"/>
          </a:xfrm>
          <a:custGeom>
            <a:avLst/>
            <a:gdLst/>
            <a:ahLst/>
            <a:cxnLst/>
            <a:rect r="r" b="b" t="t" l="l"/>
            <a:pathLst>
              <a:path h="3083294" w="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051286" y="7076185"/>
            <a:ext cx="2353261" cy="2182115"/>
          </a:xfrm>
          <a:custGeom>
            <a:avLst/>
            <a:gdLst/>
            <a:ahLst/>
            <a:cxnLst/>
            <a:rect r="r" b="b" t="t" l="l"/>
            <a:pathLst>
              <a:path h="2182115" w="2353261">
                <a:moveTo>
                  <a:pt x="0" y="0"/>
                </a:moveTo>
                <a:lnTo>
                  <a:pt x="2353261" y="0"/>
                </a:lnTo>
                <a:lnTo>
                  <a:pt x="2353261" y="2182115"/>
                </a:lnTo>
                <a:lnTo>
                  <a:pt x="0" y="21821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9369964" y="4040720"/>
            <a:ext cx="9525" cy="1483970"/>
          </a:xfrm>
          <a:prstGeom prst="rect">
            <a:avLst/>
          </a:prstGeom>
        </p:spPr>
        <p:txBody>
          <a:bodyPr anchor="t" rtlCol="false" tIns="0" lIns="0" bIns="0" rIns="0">
            <a:spAutoFit/>
          </a:bodyPr>
          <a:lstStyle/>
          <a:p>
            <a:pPr algn="ctr">
              <a:lnSpc>
                <a:spcPts val="12181"/>
              </a:lnSpc>
              <a:spcBef>
                <a:spcPct val="0"/>
              </a:spcBef>
            </a:pPr>
          </a:p>
        </p:txBody>
      </p:sp>
      <p:sp>
        <p:nvSpPr>
          <p:cNvPr name="TextBox 8" id="8"/>
          <p:cNvSpPr txBox="true"/>
          <p:nvPr/>
        </p:nvSpPr>
        <p:spPr>
          <a:xfrm rot="0">
            <a:off x="3432731" y="2173473"/>
            <a:ext cx="4392160" cy="698499"/>
          </a:xfrm>
          <a:prstGeom prst="rect">
            <a:avLst/>
          </a:prstGeom>
        </p:spPr>
        <p:txBody>
          <a:bodyPr anchor="t" rtlCol="false" tIns="0" lIns="0" bIns="0" rIns="0">
            <a:spAutoFit/>
          </a:bodyPr>
          <a:lstStyle/>
          <a:p>
            <a:pPr algn="ctr">
              <a:lnSpc>
                <a:spcPts val="5600"/>
              </a:lnSpc>
              <a:spcBef>
                <a:spcPct val="0"/>
              </a:spcBef>
            </a:pPr>
            <a:r>
              <a:rPr lang="en-US" sz="4000">
                <a:solidFill>
                  <a:srgbClr val="000000"/>
                </a:solidFill>
                <a:latin typeface="Gochi Hand"/>
              </a:rPr>
              <a:t>Advantage</a:t>
            </a:r>
          </a:p>
        </p:txBody>
      </p:sp>
      <p:sp>
        <p:nvSpPr>
          <p:cNvPr name="TextBox 9" id="9"/>
          <p:cNvSpPr txBox="true"/>
          <p:nvPr/>
        </p:nvSpPr>
        <p:spPr>
          <a:xfrm rot="0">
            <a:off x="3768459" y="3067624"/>
            <a:ext cx="3720703" cy="2473318"/>
          </a:xfrm>
          <a:prstGeom prst="rect">
            <a:avLst/>
          </a:prstGeom>
        </p:spPr>
        <p:txBody>
          <a:bodyPr anchor="t" rtlCol="false" tIns="0" lIns="0" bIns="0" rIns="0">
            <a:spAutoFit/>
          </a:bodyPr>
          <a:lstStyle/>
          <a:p>
            <a:pPr algn="ctr">
              <a:lnSpc>
                <a:spcPts val="4340"/>
              </a:lnSpc>
            </a:pPr>
            <a:r>
              <a:rPr lang="en-US" sz="3100">
                <a:solidFill>
                  <a:srgbClr val="000000"/>
                </a:solidFill>
                <a:latin typeface="Gochi Hand"/>
              </a:rPr>
              <a:t>Symptom Assessment</a:t>
            </a:r>
          </a:p>
          <a:p>
            <a:pPr algn="ctr">
              <a:lnSpc>
                <a:spcPts val="4340"/>
              </a:lnSpc>
            </a:pPr>
            <a:r>
              <a:rPr lang="en-US" sz="3100">
                <a:solidFill>
                  <a:srgbClr val="000000"/>
                </a:solidFill>
                <a:latin typeface="Gochi Hand"/>
              </a:rPr>
              <a:t>User-Friendly Interface</a:t>
            </a:r>
          </a:p>
          <a:p>
            <a:pPr algn="ctr">
              <a:lnSpc>
                <a:spcPts val="4340"/>
              </a:lnSpc>
            </a:pPr>
            <a:r>
              <a:rPr lang="en-US" sz="3100">
                <a:solidFill>
                  <a:srgbClr val="000000"/>
                </a:solidFill>
                <a:latin typeface="Gochi Hand"/>
              </a:rPr>
              <a:t>Accessible Anytime</a:t>
            </a:r>
          </a:p>
          <a:p>
            <a:pPr algn="ctr">
              <a:lnSpc>
                <a:spcPts val="3360"/>
              </a:lnSpc>
            </a:pPr>
            <a:r>
              <a:rPr lang="en-US" sz="2400">
                <a:solidFill>
                  <a:srgbClr val="000000"/>
                </a:solidFill>
                <a:latin typeface="Gochi Hand"/>
              </a:rPr>
              <a:t>Privacy and Confidentiality</a:t>
            </a:r>
          </a:p>
          <a:p>
            <a:pPr algn="ctr">
              <a:lnSpc>
                <a:spcPts val="3360"/>
              </a:lnSpc>
              <a:spcBef>
                <a:spcPct val="0"/>
              </a:spcBef>
            </a:pPr>
          </a:p>
        </p:txBody>
      </p:sp>
      <p:sp>
        <p:nvSpPr>
          <p:cNvPr name="TextBox 10" id="10"/>
          <p:cNvSpPr txBox="true"/>
          <p:nvPr/>
        </p:nvSpPr>
        <p:spPr>
          <a:xfrm rot="0">
            <a:off x="8320190" y="3413496"/>
            <a:ext cx="4392160" cy="698499"/>
          </a:xfrm>
          <a:prstGeom prst="rect">
            <a:avLst/>
          </a:prstGeom>
        </p:spPr>
        <p:txBody>
          <a:bodyPr anchor="t" rtlCol="false" tIns="0" lIns="0" bIns="0" rIns="0">
            <a:spAutoFit/>
          </a:bodyPr>
          <a:lstStyle/>
          <a:p>
            <a:pPr algn="ctr">
              <a:lnSpc>
                <a:spcPts val="5600"/>
              </a:lnSpc>
              <a:spcBef>
                <a:spcPct val="0"/>
              </a:spcBef>
            </a:pPr>
            <a:r>
              <a:rPr lang="en-US" sz="4000">
                <a:solidFill>
                  <a:srgbClr val="000000"/>
                </a:solidFill>
                <a:latin typeface="Gochi Hand"/>
              </a:rPr>
              <a:t>Disadvantage</a:t>
            </a:r>
          </a:p>
        </p:txBody>
      </p:sp>
      <p:sp>
        <p:nvSpPr>
          <p:cNvPr name="TextBox 11" id="11"/>
          <p:cNvSpPr txBox="true"/>
          <p:nvPr/>
        </p:nvSpPr>
        <p:spPr>
          <a:xfrm rot="0">
            <a:off x="8320190" y="4448308"/>
            <a:ext cx="4392160" cy="1535436"/>
          </a:xfrm>
          <a:prstGeom prst="rect">
            <a:avLst/>
          </a:prstGeom>
        </p:spPr>
        <p:txBody>
          <a:bodyPr anchor="t" rtlCol="false" tIns="0" lIns="0" bIns="0" rIns="0">
            <a:spAutoFit/>
          </a:bodyPr>
          <a:lstStyle/>
          <a:p>
            <a:pPr algn="ctr">
              <a:lnSpc>
                <a:spcPts val="3044"/>
              </a:lnSpc>
            </a:pPr>
            <a:r>
              <a:rPr lang="en-US" sz="2174">
                <a:solidFill>
                  <a:srgbClr val="000000"/>
                </a:solidFill>
                <a:latin typeface="Bryndan Write"/>
              </a:rPr>
              <a:t>LIMITED TO SYMPTOM ASSESSMENT</a:t>
            </a:r>
          </a:p>
          <a:p>
            <a:pPr algn="ctr">
              <a:lnSpc>
                <a:spcPts val="3044"/>
              </a:lnSpc>
            </a:pPr>
            <a:r>
              <a:rPr lang="en-US" sz="2174">
                <a:solidFill>
                  <a:srgbClr val="000000"/>
                </a:solidFill>
                <a:latin typeface="Bryndan Write"/>
              </a:rPr>
              <a:t>LACK OF HUMAN INTERACTION</a:t>
            </a:r>
          </a:p>
          <a:p>
            <a:pPr algn="ctr">
              <a:lnSpc>
                <a:spcPts val="3044"/>
              </a:lnSpc>
            </a:pPr>
            <a:r>
              <a:rPr lang="en-US" sz="2174">
                <a:solidFill>
                  <a:srgbClr val="000000"/>
                </a:solidFill>
                <a:latin typeface="Bryndan Write"/>
              </a:rPr>
              <a:t>POTENTIAL FOR MISINTERPRETATION</a:t>
            </a:r>
          </a:p>
          <a:p>
            <a:pPr algn="ctr">
              <a:lnSpc>
                <a:spcPts val="3044"/>
              </a:lnSpc>
              <a:spcBef>
                <a:spcPct val="0"/>
              </a:spcBef>
            </a:pPr>
            <a:r>
              <a:rPr lang="en-US" sz="2174">
                <a:solidFill>
                  <a:srgbClr val="000000"/>
                </a:solidFill>
                <a:latin typeface="Bryndan Write"/>
              </a:rPr>
              <a:t>DEPENDENCE ON TECHNOLOGY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81941" y="0"/>
            <a:ext cx="5527813" cy="10435018"/>
            <a:chOff x="0" y="0"/>
            <a:chExt cx="7370417" cy="13913357"/>
          </a:xfrm>
        </p:grpSpPr>
        <p:sp>
          <p:nvSpPr>
            <p:cNvPr name="AutoShape 4" id="4"/>
            <p:cNvSpPr/>
            <p:nvPr/>
          </p:nvSpPr>
          <p:spPr>
            <a:xfrm>
              <a:off x="0" y="0"/>
              <a:ext cx="7370417" cy="13913357"/>
            </a:xfrm>
            <a:prstGeom prst="rect">
              <a:avLst/>
            </a:prstGeom>
            <a:solidFill>
              <a:srgbClr val="FFFEFB"/>
            </a:solidFill>
          </p:spPr>
        </p:sp>
      </p:grpSp>
      <p:sp>
        <p:nvSpPr>
          <p:cNvPr name="Freeform 5" id="5"/>
          <p:cNvSpPr/>
          <p:nvPr/>
        </p:nvSpPr>
        <p:spPr>
          <a:xfrm flipH="false" flipV="false" rot="1353809">
            <a:off x="12900677" y="1466714"/>
            <a:ext cx="1665386" cy="1729602"/>
          </a:xfrm>
          <a:custGeom>
            <a:avLst/>
            <a:gdLst/>
            <a:ahLst/>
            <a:cxnLst/>
            <a:rect r="r" b="b" t="t" l="l"/>
            <a:pathLst>
              <a:path h="1729602" w="1665386">
                <a:moveTo>
                  <a:pt x="0" y="0"/>
                </a:moveTo>
                <a:lnTo>
                  <a:pt x="1665386" y="0"/>
                </a:lnTo>
                <a:lnTo>
                  <a:pt x="1665386" y="1729602"/>
                </a:lnTo>
                <a:lnTo>
                  <a:pt x="0" y="17296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87847">
            <a:off x="15185561" y="7207175"/>
            <a:ext cx="1902177" cy="1859369"/>
          </a:xfrm>
          <a:custGeom>
            <a:avLst/>
            <a:gdLst/>
            <a:ahLst/>
            <a:cxnLst/>
            <a:rect r="r" b="b" t="t" l="l"/>
            <a:pathLst>
              <a:path h="1859369" w="1902177">
                <a:moveTo>
                  <a:pt x="0" y="0"/>
                </a:moveTo>
                <a:lnTo>
                  <a:pt x="1902176" y="0"/>
                </a:lnTo>
                <a:lnTo>
                  <a:pt x="1902176" y="1859369"/>
                </a:lnTo>
                <a:lnTo>
                  <a:pt x="0" y="18593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763488">
            <a:off x="4200371" y="941233"/>
            <a:ext cx="1627739" cy="1550791"/>
          </a:xfrm>
          <a:custGeom>
            <a:avLst/>
            <a:gdLst/>
            <a:ahLst/>
            <a:cxnLst/>
            <a:rect r="r" b="b" t="t" l="l"/>
            <a:pathLst>
              <a:path h="1550791" w="1627739">
                <a:moveTo>
                  <a:pt x="0" y="0"/>
                </a:moveTo>
                <a:lnTo>
                  <a:pt x="1627739" y="0"/>
                </a:lnTo>
                <a:lnTo>
                  <a:pt x="1627739" y="1550791"/>
                </a:lnTo>
                <a:lnTo>
                  <a:pt x="0" y="15507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4049565" y="7639245"/>
            <a:ext cx="6632619" cy="1121516"/>
          </a:xfrm>
          <a:custGeom>
            <a:avLst/>
            <a:gdLst/>
            <a:ahLst/>
            <a:cxnLst/>
            <a:rect r="r" b="b" t="t" l="l"/>
            <a:pathLst>
              <a:path h="1121516" w="6632619">
                <a:moveTo>
                  <a:pt x="0" y="0"/>
                </a:moveTo>
                <a:lnTo>
                  <a:pt x="6632619" y="0"/>
                </a:lnTo>
                <a:lnTo>
                  <a:pt x="6632619" y="1121516"/>
                </a:lnTo>
                <a:lnTo>
                  <a:pt x="0" y="11215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428058" y="3086100"/>
            <a:ext cx="6220047" cy="4114800"/>
          </a:xfrm>
          <a:custGeom>
            <a:avLst/>
            <a:gdLst/>
            <a:ahLst/>
            <a:cxnLst/>
            <a:rect r="r" b="b" t="t" l="l"/>
            <a:pathLst>
              <a:path h="4114800" w="6220047">
                <a:moveTo>
                  <a:pt x="0" y="0"/>
                </a:moveTo>
                <a:lnTo>
                  <a:pt x="6220047" y="0"/>
                </a:lnTo>
                <a:lnTo>
                  <a:pt x="622004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5014240" y="3134133"/>
            <a:ext cx="8105061" cy="887095"/>
          </a:xfrm>
          <a:prstGeom prst="rect">
            <a:avLst/>
          </a:prstGeom>
        </p:spPr>
        <p:txBody>
          <a:bodyPr anchor="t" rtlCol="false" tIns="0" lIns="0" bIns="0" rIns="0">
            <a:spAutoFit/>
          </a:bodyPr>
          <a:lstStyle/>
          <a:p>
            <a:pPr algn="ctr">
              <a:lnSpc>
                <a:spcPts val="7279"/>
              </a:lnSpc>
            </a:pPr>
            <a:r>
              <a:rPr lang="en-US" sz="5199">
                <a:solidFill>
                  <a:srgbClr val="FFFFFF"/>
                </a:solidFill>
                <a:latin typeface="Gochi Hand"/>
              </a:rPr>
              <a:t>IBM Watson Health</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true" flipV="false" rot="0">
            <a:off x="-422436" y="-345093"/>
            <a:ext cx="4947445" cy="1942997"/>
          </a:xfrm>
          <a:custGeom>
            <a:avLst/>
            <a:gdLst/>
            <a:ahLst/>
            <a:cxnLst/>
            <a:rect r="r" b="b" t="t" l="l"/>
            <a:pathLst>
              <a:path h="1942997" w="4947445">
                <a:moveTo>
                  <a:pt x="4947445" y="0"/>
                </a:moveTo>
                <a:lnTo>
                  <a:pt x="0" y="0"/>
                </a:lnTo>
                <a:lnTo>
                  <a:pt x="0" y="1942997"/>
                </a:lnTo>
                <a:lnTo>
                  <a:pt x="4947445" y="1942997"/>
                </a:lnTo>
                <a:lnTo>
                  <a:pt x="494744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5888283" y="-1029552"/>
            <a:ext cx="6511435" cy="12346104"/>
          </a:xfrm>
          <a:custGeom>
            <a:avLst/>
            <a:gdLst/>
            <a:ahLst/>
            <a:cxnLst/>
            <a:rect r="r" b="b" t="t" l="l"/>
            <a:pathLst>
              <a:path h="12346104" w="6511435">
                <a:moveTo>
                  <a:pt x="0" y="0"/>
                </a:moveTo>
                <a:lnTo>
                  <a:pt x="6511434" y="0"/>
                </a:lnTo>
                <a:lnTo>
                  <a:pt x="6511434" y="12346104"/>
                </a:lnTo>
                <a:lnTo>
                  <a:pt x="0" y="12346104"/>
                </a:lnTo>
                <a:lnTo>
                  <a:pt x="0" y="0"/>
                </a:lnTo>
                <a:close/>
              </a:path>
            </a:pathLst>
          </a:custGeom>
          <a:blipFill>
            <a:blip r:embed="rId5"/>
            <a:stretch>
              <a:fillRect l="0" t="0" r="-45997" b="0"/>
            </a:stretch>
          </a:blipFill>
        </p:spPr>
      </p:sp>
      <p:sp>
        <p:nvSpPr>
          <p:cNvPr name="Freeform 5" id="5"/>
          <p:cNvSpPr/>
          <p:nvPr/>
        </p:nvSpPr>
        <p:spPr>
          <a:xfrm flipH="false" flipV="false" rot="0">
            <a:off x="13212119" y="1028700"/>
            <a:ext cx="3083294" cy="3083294"/>
          </a:xfrm>
          <a:custGeom>
            <a:avLst/>
            <a:gdLst/>
            <a:ahLst/>
            <a:cxnLst/>
            <a:rect r="r" b="b" t="t" l="l"/>
            <a:pathLst>
              <a:path h="3083294" w="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051286" y="7076185"/>
            <a:ext cx="2353261" cy="2182115"/>
          </a:xfrm>
          <a:custGeom>
            <a:avLst/>
            <a:gdLst/>
            <a:ahLst/>
            <a:cxnLst/>
            <a:rect r="r" b="b" t="t" l="l"/>
            <a:pathLst>
              <a:path h="2182115" w="2353261">
                <a:moveTo>
                  <a:pt x="0" y="0"/>
                </a:moveTo>
                <a:lnTo>
                  <a:pt x="2353261" y="0"/>
                </a:lnTo>
                <a:lnTo>
                  <a:pt x="2353261" y="2182115"/>
                </a:lnTo>
                <a:lnTo>
                  <a:pt x="0" y="21821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9369964" y="4040720"/>
            <a:ext cx="9525" cy="1483970"/>
          </a:xfrm>
          <a:prstGeom prst="rect">
            <a:avLst/>
          </a:prstGeom>
        </p:spPr>
        <p:txBody>
          <a:bodyPr anchor="t" rtlCol="false" tIns="0" lIns="0" bIns="0" rIns="0">
            <a:spAutoFit/>
          </a:bodyPr>
          <a:lstStyle/>
          <a:p>
            <a:pPr algn="ctr">
              <a:lnSpc>
                <a:spcPts val="12181"/>
              </a:lnSpc>
              <a:spcBef>
                <a:spcPct val="0"/>
              </a:spcBef>
            </a:pPr>
          </a:p>
        </p:txBody>
      </p:sp>
      <p:sp>
        <p:nvSpPr>
          <p:cNvPr name="TextBox 8" id="8"/>
          <p:cNvSpPr txBox="true"/>
          <p:nvPr/>
        </p:nvSpPr>
        <p:spPr>
          <a:xfrm rot="0">
            <a:off x="3432731" y="2173473"/>
            <a:ext cx="4392160" cy="698499"/>
          </a:xfrm>
          <a:prstGeom prst="rect">
            <a:avLst/>
          </a:prstGeom>
        </p:spPr>
        <p:txBody>
          <a:bodyPr anchor="t" rtlCol="false" tIns="0" lIns="0" bIns="0" rIns="0">
            <a:spAutoFit/>
          </a:bodyPr>
          <a:lstStyle/>
          <a:p>
            <a:pPr algn="ctr">
              <a:lnSpc>
                <a:spcPts val="5600"/>
              </a:lnSpc>
              <a:spcBef>
                <a:spcPct val="0"/>
              </a:spcBef>
            </a:pPr>
            <a:r>
              <a:rPr lang="en-US" sz="4000">
                <a:solidFill>
                  <a:srgbClr val="000000"/>
                </a:solidFill>
                <a:latin typeface="Gochi Hand"/>
              </a:rPr>
              <a:t>Advantage</a:t>
            </a:r>
          </a:p>
        </p:txBody>
      </p:sp>
      <p:sp>
        <p:nvSpPr>
          <p:cNvPr name="TextBox 9" id="9"/>
          <p:cNvSpPr txBox="true"/>
          <p:nvPr/>
        </p:nvSpPr>
        <p:spPr>
          <a:xfrm rot="0">
            <a:off x="3208568" y="3067624"/>
            <a:ext cx="4840486" cy="3254996"/>
          </a:xfrm>
          <a:prstGeom prst="rect">
            <a:avLst/>
          </a:prstGeom>
        </p:spPr>
        <p:txBody>
          <a:bodyPr anchor="t" rtlCol="false" tIns="0" lIns="0" bIns="0" rIns="0">
            <a:spAutoFit/>
          </a:bodyPr>
          <a:lstStyle/>
          <a:p>
            <a:pPr algn="ctr">
              <a:lnSpc>
                <a:spcPts val="4340"/>
              </a:lnSpc>
            </a:pPr>
            <a:r>
              <a:rPr lang="en-US" sz="3100">
                <a:solidFill>
                  <a:srgbClr val="000000"/>
                </a:solidFill>
                <a:latin typeface="Gochi Hand"/>
              </a:rPr>
              <a:t>AI-Powered Insights:</a:t>
            </a:r>
          </a:p>
          <a:p>
            <a:pPr algn="ctr">
              <a:lnSpc>
                <a:spcPts val="4340"/>
              </a:lnSpc>
            </a:pPr>
            <a:r>
              <a:rPr lang="en-US" sz="3100">
                <a:solidFill>
                  <a:srgbClr val="000000"/>
                </a:solidFill>
                <a:latin typeface="Gochi Hand"/>
              </a:rPr>
              <a:t>Clinical Decision Support:</a:t>
            </a:r>
          </a:p>
          <a:p>
            <a:pPr algn="ctr">
              <a:lnSpc>
                <a:spcPts val="4340"/>
              </a:lnSpc>
            </a:pPr>
            <a:r>
              <a:rPr lang="en-US" sz="3100">
                <a:solidFill>
                  <a:srgbClr val="000000"/>
                </a:solidFill>
                <a:latin typeface="Gochi Hand"/>
              </a:rPr>
              <a:t>Personalized Medicine:</a:t>
            </a:r>
          </a:p>
          <a:p>
            <a:pPr algn="ctr">
              <a:lnSpc>
                <a:spcPts val="4340"/>
              </a:lnSpc>
            </a:pPr>
            <a:r>
              <a:rPr lang="en-US" sz="3100">
                <a:solidFill>
                  <a:srgbClr val="000000"/>
                </a:solidFill>
                <a:latin typeface="Gochi Hand"/>
              </a:rPr>
              <a:t>Data Integration:</a:t>
            </a:r>
          </a:p>
          <a:p>
            <a:pPr algn="ctr">
              <a:lnSpc>
                <a:spcPts val="4340"/>
              </a:lnSpc>
            </a:pPr>
            <a:r>
              <a:rPr lang="en-US" sz="3100">
                <a:solidFill>
                  <a:srgbClr val="000000"/>
                </a:solidFill>
                <a:latin typeface="Gochi Hand"/>
              </a:rPr>
              <a:t>Research and Drug Discovery:</a:t>
            </a:r>
          </a:p>
          <a:p>
            <a:pPr algn="ctr">
              <a:lnSpc>
                <a:spcPts val="4340"/>
              </a:lnSpc>
              <a:spcBef>
                <a:spcPct val="0"/>
              </a:spcBef>
            </a:pPr>
            <a:r>
              <a:rPr lang="en-US" sz="3100">
                <a:solidFill>
                  <a:srgbClr val="000000"/>
                </a:solidFill>
                <a:latin typeface="Gochi Hand"/>
              </a:rPr>
              <a:t>Remote Patient Monitoring:</a:t>
            </a:r>
          </a:p>
        </p:txBody>
      </p:sp>
      <p:sp>
        <p:nvSpPr>
          <p:cNvPr name="TextBox 10" id="10"/>
          <p:cNvSpPr txBox="true"/>
          <p:nvPr/>
        </p:nvSpPr>
        <p:spPr>
          <a:xfrm rot="0">
            <a:off x="8320190" y="3413496"/>
            <a:ext cx="4392160" cy="698499"/>
          </a:xfrm>
          <a:prstGeom prst="rect">
            <a:avLst/>
          </a:prstGeom>
        </p:spPr>
        <p:txBody>
          <a:bodyPr anchor="t" rtlCol="false" tIns="0" lIns="0" bIns="0" rIns="0">
            <a:spAutoFit/>
          </a:bodyPr>
          <a:lstStyle/>
          <a:p>
            <a:pPr algn="ctr">
              <a:lnSpc>
                <a:spcPts val="5600"/>
              </a:lnSpc>
              <a:spcBef>
                <a:spcPct val="0"/>
              </a:spcBef>
            </a:pPr>
            <a:r>
              <a:rPr lang="en-US" sz="4000">
                <a:solidFill>
                  <a:srgbClr val="000000"/>
                </a:solidFill>
                <a:latin typeface="Gochi Hand"/>
              </a:rPr>
              <a:t>Disadvantage</a:t>
            </a:r>
          </a:p>
        </p:txBody>
      </p:sp>
      <p:sp>
        <p:nvSpPr>
          <p:cNvPr name="TextBox 11" id="11"/>
          <p:cNvSpPr txBox="true"/>
          <p:nvPr/>
        </p:nvSpPr>
        <p:spPr>
          <a:xfrm rot="0">
            <a:off x="8320190" y="4448308"/>
            <a:ext cx="5224304" cy="2297436"/>
          </a:xfrm>
          <a:prstGeom prst="rect">
            <a:avLst/>
          </a:prstGeom>
        </p:spPr>
        <p:txBody>
          <a:bodyPr anchor="t" rtlCol="false" tIns="0" lIns="0" bIns="0" rIns="0">
            <a:spAutoFit/>
          </a:bodyPr>
          <a:lstStyle/>
          <a:p>
            <a:pPr algn="ctr">
              <a:lnSpc>
                <a:spcPts val="3044"/>
              </a:lnSpc>
            </a:pPr>
            <a:r>
              <a:rPr lang="en-US" sz="2174">
                <a:solidFill>
                  <a:srgbClr val="000000"/>
                </a:solidFill>
                <a:latin typeface="Bryndan Write"/>
              </a:rPr>
              <a:t>COMPLEX IMPLEMENTATION</a:t>
            </a:r>
          </a:p>
          <a:p>
            <a:pPr algn="ctr">
              <a:lnSpc>
                <a:spcPts val="3044"/>
              </a:lnSpc>
            </a:pPr>
            <a:r>
              <a:rPr lang="en-US" sz="2174">
                <a:solidFill>
                  <a:srgbClr val="000000"/>
                </a:solidFill>
                <a:latin typeface="Bryndan Write"/>
              </a:rPr>
              <a:t>Data Privacy Concerns</a:t>
            </a:r>
          </a:p>
          <a:p>
            <a:pPr algn="ctr">
              <a:lnSpc>
                <a:spcPts val="3044"/>
              </a:lnSpc>
            </a:pPr>
            <a:r>
              <a:rPr lang="en-US" sz="2174">
                <a:solidFill>
                  <a:srgbClr val="000000"/>
                </a:solidFill>
                <a:latin typeface="Bryndan Write"/>
              </a:rPr>
              <a:t>Learning Curve for Users</a:t>
            </a:r>
          </a:p>
          <a:p>
            <a:pPr algn="ctr">
              <a:lnSpc>
                <a:spcPts val="3044"/>
              </a:lnSpc>
            </a:pPr>
            <a:r>
              <a:rPr lang="en-US" sz="2174">
                <a:solidFill>
                  <a:srgbClr val="000000"/>
                </a:solidFill>
                <a:latin typeface="Bryndan Write"/>
              </a:rPr>
              <a:t>Accuracy and Reliability</a:t>
            </a:r>
          </a:p>
          <a:p>
            <a:pPr algn="ctr">
              <a:lnSpc>
                <a:spcPts val="3044"/>
              </a:lnSpc>
            </a:pPr>
            <a:r>
              <a:rPr lang="en-US" sz="2174">
                <a:solidFill>
                  <a:srgbClr val="000000"/>
                </a:solidFill>
                <a:latin typeface="Bryndan Write"/>
              </a:rPr>
              <a:t>Limited Availability in Some Regions</a:t>
            </a:r>
          </a:p>
          <a:p>
            <a:pPr algn="ctr">
              <a:lnSpc>
                <a:spcPts val="3044"/>
              </a:lnSpc>
              <a:spcBef>
                <a:spcPct val="0"/>
              </a:spcBef>
            </a:pPr>
            <a:r>
              <a:rPr lang="en-US" sz="2174">
                <a:solidFill>
                  <a:srgbClr val="000000"/>
                </a:solidFill>
                <a:latin typeface="Bryndan Write"/>
              </a:rPr>
              <a:t>COST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291370" y="3588120"/>
            <a:ext cx="9705260" cy="4274239"/>
          </a:xfrm>
          <a:custGeom>
            <a:avLst/>
            <a:gdLst/>
            <a:ahLst/>
            <a:cxnLst/>
            <a:rect r="r" b="b" t="t" l="l"/>
            <a:pathLst>
              <a:path h="4274239" w="9705260">
                <a:moveTo>
                  <a:pt x="0" y="0"/>
                </a:moveTo>
                <a:lnTo>
                  <a:pt x="9705260" y="0"/>
                </a:lnTo>
                <a:lnTo>
                  <a:pt x="9705260" y="4274238"/>
                </a:lnTo>
                <a:lnTo>
                  <a:pt x="0" y="4274238"/>
                </a:lnTo>
                <a:lnTo>
                  <a:pt x="0" y="0"/>
                </a:lnTo>
                <a:close/>
              </a:path>
            </a:pathLst>
          </a:custGeom>
          <a:blipFill>
            <a:blip r:embed="rId3"/>
            <a:stretch>
              <a:fillRect l="-16157" t="-92539" r="0" b="0"/>
            </a:stretch>
          </a:blipFill>
        </p:spPr>
      </p:sp>
      <p:sp>
        <p:nvSpPr>
          <p:cNvPr name="Freeform 4" id="4"/>
          <p:cNvSpPr/>
          <p:nvPr/>
        </p:nvSpPr>
        <p:spPr>
          <a:xfrm flipH="false" flipV="false" rot="721296">
            <a:off x="6325472" y="5529041"/>
            <a:ext cx="5637056" cy="1434887"/>
          </a:xfrm>
          <a:custGeom>
            <a:avLst/>
            <a:gdLst/>
            <a:ahLst/>
            <a:cxnLst/>
            <a:rect r="r" b="b" t="t" l="l"/>
            <a:pathLst>
              <a:path h="1434887" w="5637056">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026566">
            <a:off x="2743604" y="2404370"/>
            <a:ext cx="3728345" cy="2367499"/>
          </a:xfrm>
          <a:custGeom>
            <a:avLst/>
            <a:gdLst/>
            <a:ahLst/>
            <a:cxnLst/>
            <a:rect r="r" b="b" t="t" l="l"/>
            <a:pathLst>
              <a:path h="2367499" w="3728345">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687259" y="4768977"/>
            <a:ext cx="10913483" cy="1101471"/>
          </a:xfrm>
          <a:prstGeom prst="rect">
            <a:avLst/>
          </a:prstGeom>
        </p:spPr>
        <p:txBody>
          <a:bodyPr anchor="t" rtlCol="false" tIns="0" lIns="0" bIns="0" rIns="0">
            <a:spAutoFit/>
          </a:bodyPr>
          <a:lstStyle/>
          <a:p>
            <a:pPr algn="ctr">
              <a:lnSpc>
                <a:spcPts val="7872"/>
              </a:lnSpc>
            </a:pPr>
            <a:r>
              <a:rPr lang="en-US" sz="9600">
                <a:solidFill>
                  <a:srgbClr val="000000"/>
                </a:solidFill>
                <a:latin typeface="Gochi Hand"/>
              </a:rPr>
              <a:t>Objectives</a:t>
            </a:r>
          </a:p>
        </p:txBody>
      </p:sp>
      <p:sp>
        <p:nvSpPr>
          <p:cNvPr name="Freeform 7" id="7"/>
          <p:cNvSpPr/>
          <p:nvPr/>
        </p:nvSpPr>
        <p:spPr>
          <a:xfrm flipH="false" flipV="false" rot="7671314">
            <a:off x="11833594" y="5972294"/>
            <a:ext cx="3728345" cy="2367499"/>
          </a:xfrm>
          <a:custGeom>
            <a:avLst/>
            <a:gdLst/>
            <a:ahLst/>
            <a:cxnLst/>
            <a:rect r="r" b="b" t="t" l="l"/>
            <a:pathLst>
              <a:path h="2367499" w="3728345">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81941" y="0"/>
            <a:ext cx="5527813" cy="10435018"/>
            <a:chOff x="0" y="0"/>
            <a:chExt cx="7370417" cy="13913357"/>
          </a:xfrm>
        </p:grpSpPr>
        <p:pic>
          <p:nvPicPr>
            <p:cNvPr name="Picture 4" id="4"/>
            <p:cNvPicPr>
              <a:picLocks noChangeAspect="true"/>
            </p:cNvPicPr>
            <p:nvPr/>
          </p:nvPicPr>
          <p:blipFill>
            <a:blip r:embed="rId3"/>
            <a:srcRect l="32353" t="0" r="32353" b="0"/>
            <a:stretch>
              <a:fillRect/>
            </a:stretch>
          </p:blipFill>
          <p:spPr>
            <a:xfrm flipH="false" flipV="false">
              <a:off x="0" y="0"/>
              <a:ext cx="7370417" cy="13913357"/>
            </a:xfrm>
            <a:prstGeom prst="rect">
              <a:avLst/>
            </a:prstGeom>
          </p:spPr>
        </p:pic>
      </p:grpSp>
      <p:sp>
        <p:nvSpPr>
          <p:cNvPr name="TextBox 5" id="5"/>
          <p:cNvSpPr txBox="true"/>
          <p:nvPr/>
        </p:nvSpPr>
        <p:spPr>
          <a:xfrm rot="0">
            <a:off x="6496022" y="3019230"/>
            <a:ext cx="4836775" cy="933450"/>
          </a:xfrm>
          <a:prstGeom prst="rect">
            <a:avLst/>
          </a:prstGeom>
        </p:spPr>
        <p:txBody>
          <a:bodyPr anchor="t" rtlCol="false" tIns="0" lIns="0" bIns="0" rIns="0">
            <a:spAutoFit/>
          </a:bodyPr>
          <a:lstStyle/>
          <a:p>
            <a:pPr>
              <a:lnSpc>
                <a:spcPts val="6600"/>
              </a:lnSpc>
            </a:pPr>
            <a:r>
              <a:rPr lang="en-US" sz="6000">
                <a:solidFill>
                  <a:srgbClr val="FFFFFF"/>
                </a:solidFill>
                <a:latin typeface="Bryndan Write Bold"/>
              </a:rPr>
              <a:t>Introduction</a:t>
            </a:r>
          </a:p>
        </p:txBody>
      </p:sp>
      <p:sp>
        <p:nvSpPr>
          <p:cNvPr name="TextBox 6" id="6"/>
          <p:cNvSpPr txBox="true"/>
          <p:nvPr/>
        </p:nvSpPr>
        <p:spPr>
          <a:xfrm rot="0">
            <a:off x="6496022" y="4207071"/>
            <a:ext cx="6681853" cy="5051229"/>
          </a:xfrm>
          <a:prstGeom prst="rect">
            <a:avLst/>
          </a:prstGeom>
        </p:spPr>
        <p:txBody>
          <a:bodyPr anchor="t" rtlCol="false" tIns="0" lIns="0" bIns="0" rIns="0">
            <a:spAutoFit/>
          </a:bodyPr>
          <a:lstStyle/>
          <a:p>
            <a:pPr>
              <a:lnSpc>
                <a:spcPts val="2695"/>
              </a:lnSpc>
            </a:pPr>
            <a:r>
              <a:rPr lang="en-US" sz="1925">
                <a:solidFill>
                  <a:srgbClr val="FFFFFF"/>
                </a:solidFill>
                <a:latin typeface="Now"/>
              </a:rPr>
              <a:t>Welcome to our Emergency Interactive Chatbot Medical Assistance—an innovative solution for swift and efficient support during critical medical situations.</a:t>
            </a:r>
          </a:p>
          <a:p>
            <a:pPr marL="415726" indent="-207863" lvl="1">
              <a:lnSpc>
                <a:spcPts val="2695"/>
              </a:lnSpc>
              <a:buFont typeface="Arial"/>
              <a:buChar char="•"/>
            </a:pPr>
            <a:r>
              <a:rPr lang="en-US" sz="1925">
                <a:solidFill>
                  <a:srgbClr val="FFFFFF"/>
                </a:solidFill>
                <a:latin typeface="Now"/>
              </a:rPr>
              <a:t>In times of urgency, access to accurate information and guidance can be a game-changer.</a:t>
            </a:r>
          </a:p>
          <a:p>
            <a:pPr marL="415726" indent="-207863" lvl="1">
              <a:lnSpc>
                <a:spcPts val="2695"/>
              </a:lnSpc>
              <a:buFont typeface="Arial"/>
              <a:buChar char="•"/>
            </a:pPr>
            <a:r>
              <a:rPr lang="en-US" sz="1925">
                <a:solidFill>
                  <a:srgbClr val="FFFFFF"/>
                </a:solidFill>
                <a:latin typeface="Now"/>
              </a:rPr>
              <a:t>Our intelligent chatbot seamlessly blends advanced technology with compassionate care to provide immediate assistance.</a:t>
            </a:r>
          </a:p>
          <a:p>
            <a:pPr>
              <a:lnSpc>
                <a:spcPts val="2695"/>
              </a:lnSpc>
            </a:pPr>
            <a:r>
              <a:rPr lang="en-US" sz="1925">
                <a:solidFill>
                  <a:srgbClr val="FFFFFF"/>
                </a:solidFill>
                <a:latin typeface="Now"/>
              </a:rPr>
              <a:t>Experience the future of emergency medical support with our innovative chatbot—because every second counts when it comes to saving lives.</a:t>
            </a:r>
          </a:p>
          <a:p>
            <a:pPr>
              <a:lnSpc>
                <a:spcPts val="2695"/>
              </a:lnSpc>
            </a:pPr>
          </a:p>
          <a:p>
            <a:pPr>
              <a:lnSpc>
                <a:spcPts val="2695"/>
              </a:lnSpc>
            </a:pPr>
          </a:p>
          <a:p>
            <a:pPr>
              <a:lnSpc>
                <a:spcPts val="2695"/>
              </a:lnSpc>
            </a:pPr>
          </a:p>
          <a:p>
            <a:pPr>
              <a:lnSpc>
                <a:spcPts val="2695"/>
              </a:lnSpc>
            </a:pPr>
          </a:p>
        </p:txBody>
      </p:sp>
      <p:sp>
        <p:nvSpPr>
          <p:cNvPr name="Freeform 7" id="7"/>
          <p:cNvSpPr/>
          <p:nvPr/>
        </p:nvSpPr>
        <p:spPr>
          <a:xfrm flipH="false" flipV="false" rot="1353809">
            <a:off x="12900677" y="1466714"/>
            <a:ext cx="1665386" cy="1729602"/>
          </a:xfrm>
          <a:custGeom>
            <a:avLst/>
            <a:gdLst/>
            <a:ahLst/>
            <a:cxnLst/>
            <a:rect r="r" b="b" t="t" l="l"/>
            <a:pathLst>
              <a:path h="1729602" w="1665386">
                <a:moveTo>
                  <a:pt x="0" y="0"/>
                </a:moveTo>
                <a:lnTo>
                  <a:pt x="1665386" y="0"/>
                </a:lnTo>
                <a:lnTo>
                  <a:pt x="1665386" y="1729602"/>
                </a:lnTo>
                <a:lnTo>
                  <a:pt x="0" y="1729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787847">
            <a:off x="15185561" y="7207175"/>
            <a:ext cx="1902177" cy="1859369"/>
          </a:xfrm>
          <a:custGeom>
            <a:avLst/>
            <a:gdLst/>
            <a:ahLst/>
            <a:cxnLst/>
            <a:rect r="r" b="b" t="t" l="l"/>
            <a:pathLst>
              <a:path h="1859369" w="1902177">
                <a:moveTo>
                  <a:pt x="0" y="0"/>
                </a:moveTo>
                <a:lnTo>
                  <a:pt x="1902176" y="0"/>
                </a:lnTo>
                <a:lnTo>
                  <a:pt x="1902176" y="1859369"/>
                </a:lnTo>
                <a:lnTo>
                  <a:pt x="0" y="18593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763488">
            <a:off x="4200371" y="941233"/>
            <a:ext cx="1627739" cy="1550791"/>
          </a:xfrm>
          <a:custGeom>
            <a:avLst/>
            <a:gdLst/>
            <a:ahLst/>
            <a:cxnLst/>
            <a:rect r="r" b="b" t="t" l="l"/>
            <a:pathLst>
              <a:path h="1550791" w="1627739">
                <a:moveTo>
                  <a:pt x="0" y="0"/>
                </a:moveTo>
                <a:lnTo>
                  <a:pt x="1627739" y="0"/>
                </a:lnTo>
                <a:lnTo>
                  <a:pt x="1627739" y="1550791"/>
                </a:lnTo>
                <a:lnTo>
                  <a:pt x="0" y="15507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5014240" y="7956745"/>
            <a:ext cx="6632619" cy="1121516"/>
          </a:xfrm>
          <a:custGeom>
            <a:avLst/>
            <a:gdLst/>
            <a:ahLst/>
            <a:cxnLst/>
            <a:rect r="r" b="b" t="t" l="l"/>
            <a:pathLst>
              <a:path h="1121516" w="6632619">
                <a:moveTo>
                  <a:pt x="0" y="0"/>
                </a:moveTo>
                <a:lnTo>
                  <a:pt x="6632619" y="0"/>
                </a:lnTo>
                <a:lnTo>
                  <a:pt x="6632619" y="1121516"/>
                </a:lnTo>
                <a:lnTo>
                  <a:pt x="0" y="11215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1853680" y="3239003"/>
            <a:ext cx="4368814" cy="6019297"/>
          </a:xfrm>
          <a:custGeom>
            <a:avLst/>
            <a:gdLst/>
            <a:ahLst/>
            <a:cxnLst/>
            <a:rect r="r" b="b" t="t" l="l"/>
            <a:pathLst>
              <a:path h="6019297" w="4368814">
                <a:moveTo>
                  <a:pt x="0" y="0"/>
                </a:moveTo>
                <a:lnTo>
                  <a:pt x="4368814" y="0"/>
                </a:lnTo>
                <a:lnTo>
                  <a:pt x="4368814"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l="0" t="0" r="-55779" b="-44261"/>
            </a:stretch>
          </a:blipFill>
        </p:spPr>
      </p:sp>
      <p:sp>
        <p:nvSpPr>
          <p:cNvPr name="TextBox 4" id="4"/>
          <p:cNvSpPr txBox="true"/>
          <p:nvPr/>
        </p:nvSpPr>
        <p:spPr>
          <a:xfrm rot="0">
            <a:off x="12269582" y="5176934"/>
            <a:ext cx="3537010" cy="1186814"/>
          </a:xfrm>
          <a:prstGeom prst="rect">
            <a:avLst/>
          </a:prstGeom>
        </p:spPr>
        <p:txBody>
          <a:bodyPr anchor="t" rtlCol="false" tIns="0" lIns="0" bIns="0" rIns="0">
            <a:spAutoFit/>
          </a:bodyPr>
          <a:lstStyle/>
          <a:p>
            <a:pPr>
              <a:lnSpc>
                <a:spcPts val="3150"/>
              </a:lnSpc>
            </a:pPr>
            <a:r>
              <a:rPr lang="en-US" sz="2100">
                <a:solidFill>
                  <a:srgbClr val="000000"/>
                </a:solidFill>
                <a:latin typeface="Now"/>
              </a:rPr>
              <a:t>location based services and user-friendly and user education .</a:t>
            </a:r>
          </a:p>
        </p:txBody>
      </p:sp>
      <p:sp>
        <p:nvSpPr>
          <p:cNvPr name="TextBox 5" id="5"/>
          <p:cNvSpPr txBox="true"/>
          <p:nvPr/>
        </p:nvSpPr>
        <p:spPr>
          <a:xfrm rot="0">
            <a:off x="3687259" y="1362075"/>
            <a:ext cx="1091348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Objectives</a:t>
            </a:r>
          </a:p>
        </p:txBody>
      </p:sp>
      <p:sp>
        <p:nvSpPr>
          <p:cNvPr name="Freeform 6" id="6"/>
          <p:cNvSpPr/>
          <p:nvPr/>
        </p:nvSpPr>
        <p:spPr>
          <a:xfrm flipH="false" flipV="false" rot="0">
            <a:off x="6958195" y="3239003"/>
            <a:ext cx="4368814" cy="6019297"/>
          </a:xfrm>
          <a:custGeom>
            <a:avLst/>
            <a:gdLst/>
            <a:ahLst/>
            <a:cxnLst/>
            <a:rect r="r" b="b" t="t" l="l"/>
            <a:pathLst>
              <a:path h="6019297" w="4368814">
                <a:moveTo>
                  <a:pt x="0" y="0"/>
                </a:moveTo>
                <a:lnTo>
                  <a:pt x="4368815" y="0"/>
                </a:lnTo>
                <a:lnTo>
                  <a:pt x="4368815"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l="0" t="0" r="-55779" b="-44261"/>
            </a:stretch>
          </a:blipFill>
        </p:spPr>
      </p:sp>
      <p:sp>
        <p:nvSpPr>
          <p:cNvPr name="TextBox 7" id="7"/>
          <p:cNvSpPr txBox="true"/>
          <p:nvPr/>
        </p:nvSpPr>
        <p:spPr>
          <a:xfrm rot="0">
            <a:off x="7374098" y="5176934"/>
            <a:ext cx="3537010" cy="1186814"/>
          </a:xfrm>
          <a:prstGeom prst="rect">
            <a:avLst/>
          </a:prstGeom>
        </p:spPr>
        <p:txBody>
          <a:bodyPr anchor="t" rtlCol="false" tIns="0" lIns="0" bIns="0" rIns="0">
            <a:spAutoFit/>
          </a:bodyPr>
          <a:lstStyle/>
          <a:p>
            <a:pPr>
              <a:lnSpc>
                <a:spcPts val="3150"/>
              </a:lnSpc>
            </a:pPr>
            <a:r>
              <a:rPr lang="en-US" sz="2100">
                <a:solidFill>
                  <a:srgbClr val="000000"/>
                </a:solidFill>
                <a:latin typeface="Now"/>
              </a:rPr>
              <a:t>first aid guidelines and integration with emergency services .</a:t>
            </a:r>
          </a:p>
        </p:txBody>
      </p:sp>
      <p:sp>
        <p:nvSpPr>
          <p:cNvPr name="Freeform 8" id="8"/>
          <p:cNvSpPr/>
          <p:nvPr/>
        </p:nvSpPr>
        <p:spPr>
          <a:xfrm flipH="false" flipV="false" rot="0">
            <a:off x="2065506" y="3239003"/>
            <a:ext cx="4368814" cy="6019297"/>
          </a:xfrm>
          <a:custGeom>
            <a:avLst/>
            <a:gdLst/>
            <a:ahLst/>
            <a:cxnLst/>
            <a:rect r="r" b="b" t="t" l="l"/>
            <a:pathLst>
              <a:path h="6019297" w="4368814">
                <a:moveTo>
                  <a:pt x="0" y="0"/>
                </a:moveTo>
                <a:lnTo>
                  <a:pt x="4368814" y="0"/>
                </a:lnTo>
                <a:lnTo>
                  <a:pt x="4368814"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l="0" t="0" r="-55779" b="-44261"/>
            </a:stretch>
          </a:blipFill>
        </p:spPr>
      </p:sp>
      <p:sp>
        <p:nvSpPr>
          <p:cNvPr name="TextBox 9" id="9"/>
          <p:cNvSpPr txBox="true"/>
          <p:nvPr/>
        </p:nvSpPr>
        <p:spPr>
          <a:xfrm rot="0">
            <a:off x="2481408" y="5176934"/>
            <a:ext cx="3537010" cy="786764"/>
          </a:xfrm>
          <a:prstGeom prst="rect">
            <a:avLst/>
          </a:prstGeom>
        </p:spPr>
        <p:txBody>
          <a:bodyPr anchor="t" rtlCol="false" tIns="0" lIns="0" bIns="0" rIns="0">
            <a:spAutoFit/>
          </a:bodyPr>
          <a:lstStyle/>
          <a:p>
            <a:pPr>
              <a:lnSpc>
                <a:spcPts val="3150"/>
              </a:lnSpc>
            </a:pPr>
            <a:r>
              <a:rPr lang="en-US" sz="2100">
                <a:solidFill>
                  <a:srgbClr val="000000"/>
                </a:solidFill>
                <a:latin typeface="Now"/>
              </a:rPr>
              <a:t>Real-time assistance and assessment of symptoms </a:t>
            </a:r>
          </a:p>
        </p:txBody>
      </p:sp>
      <p:sp>
        <p:nvSpPr>
          <p:cNvPr name="TextBox 10" id="10"/>
          <p:cNvSpPr txBox="true"/>
          <p:nvPr/>
        </p:nvSpPr>
        <p:spPr>
          <a:xfrm rot="0">
            <a:off x="3272287" y="3431430"/>
            <a:ext cx="195525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1</a:t>
            </a:r>
          </a:p>
        </p:txBody>
      </p:sp>
      <p:sp>
        <p:nvSpPr>
          <p:cNvPr name="TextBox 11" id="11"/>
          <p:cNvSpPr txBox="true"/>
          <p:nvPr/>
        </p:nvSpPr>
        <p:spPr>
          <a:xfrm rot="0">
            <a:off x="8164976" y="3431430"/>
            <a:ext cx="195525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2</a:t>
            </a:r>
          </a:p>
        </p:txBody>
      </p:sp>
      <p:sp>
        <p:nvSpPr>
          <p:cNvPr name="TextBox 12" id="12"/>
          <p:cNvSpPr txBox="true"/>
          <p:nvPr/>
        </p:nvSpPr>
        <p:spPr>
          <a:xfrm rot="0">
            <a:off x="13060461" y="3431430"/>
            <a:ext cx="195525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3</a:t>
            </a:r>
          </a:p>
        </p:txBody>
      </p:sp>
      <p:sp>
        <p:nvSpPr>
          <p:cNvPr name="Freeform 13" id="13"/>
          <p:cNvSpPr/>
          <p:nvPr/>
        </p:nvSpPr>
        <p:spPr>
          <a:xfrm flipH="true" flipV="false" rot="0">
            <a:off x="-475825" y="581641"/>
            <a:ext cx="4418750" cy="1735364"/>
          </a:xfrm>
          <a:custGeom>
            <a:avLst/>
            <a:gdLst/>
            <a:ahLst/>
            <a:cxnLst/>
            <a:rect r="r" b="b" t="t" l="l"/>
            <a:pathLst>
              <a:path h="1735364" w="4418750">
                <a:moveTo>
                  <a:pt x="4418750" y="0"/>
                </a:moveTo>
                <a:lnTo>
                  <a:pt x="0" y="0"/>
                </a:lnTo>
                <a:lnTo>
                  <a:pt x="0" y="1735364"/>
                </a:lnTo>
                <a:lnTo>
                  <a:pt x="4418750" y="1735364"/>
                </a:lnTo>
                <a:lnTo>
                  <a:pt x="441875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3060461" y="467942"/>
            <a:ext cx="6632619" cy="1121516"/>
          </a:xfrm>
          <a:custGeom>
            <a:avLst/>
            <a:gdLst/>
            <a:ahLst/>
            <a:cxnLst/>
            <a:rect r="r" b="b" t="t" l="l"/>
            <a:pathLst>
              <a:path h="1121516" w="6632619">
                <a:moveTo>
                  <a:pt x="0" y="0"/>
                </a:moveTo>
                <a:lnTo>
                  <a:pt x="6632619" y="0"/>
                </a:lnTo>
                <a:lnTo>
                  <a:pt x="6632619" y="1121516"/>
                </a:lnTo>
                <a:lnTo>
                  <a:pt x="0" y="11215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291370" y="3588120"/>
            <a:ext cx="9705260" cy="4274239"/>
          </a:xfrm>
          <a:custGeom>
            <a:avLst/>
            <a:gdLst/>
            <a:ahLst/>
            <a:cxnLst/>
            <a:rect r="r" b="b" t="t" l="l"/>
            <a:pathLst>
              <a:path h="4274239" w="9705260">
                <a:moveTo>
                  <a:pt x="0" y="0"/>
                </a:moveTo>
                <a:lnTo>
                  <a:pt x="9705260" y="0"/>
                </a:lnTo>
                <a:lnTo>
                  <a:pt x="9705260" y="4274238"/>
                </a:lnTo>
                <a:lnTo>
                  <a:pt x="0" y="4274238"/>
                </a:lnTo>
                <a:lnTo>
                  <a:pt x="0" y="0"/>
                </a:lnTo>
                <a:close/>
              </a:path>
            </a:pathLst>
          </a:custGeom>
          <a:blipFill>
            <a:blip r:embed="rId3"/>
            <a:stretch>
              <a:fillRect l="-16157" t="-92539" r="0" b="0"/>
            </a:stretch>
          </a:blipFill>
        </p:spPr>
      </p:sp>
      <p:sp>
        <p:nvSpPr>
          <p:cNvPr name="Freeform 4" id="4"/>
          <p:cNvSpPr/>
          <p:nvPr/>
        </p:nvSpPr>
        <p:spPr>
          <a:xfrm flipH="false" flipV="false" rot="721296">
            <a:off x="6325472" y="5529041"/>
            <a:ext cx="5637056" cy="1434887"/>
          </a:xfrm>
          <a:custGeom>
            <a:avLst/>
            <a:gdLst/>
            <a:ahLst/>
            <a:cxnLst/>
            <a:rect r="r" b="b" t="t" l="l"/>
            <a:pathLst>
              <a:path h="1434887" w="5637056">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026566">
            <a:off x="2743604" y="2404370"/>
            <a:ext cx="3728345" cy="2367499"/>
          </a:xfrm>
          <a:custGeom>
            <a:avLst/>
            <a:gdLst/>
            <a:ahLst/>
            <a:cxnLst/>
            <a:rect r="r" b="b" t="t" l="l"/>
            <a:pathLst>
              <a:path h="2367499" w="3728345">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687259" y="4768977"/>
            <a:ext cx="10913483" cy="1101471"/>
          </a:xfrm>
          <a:prstGeom prst="rect">
            <a:avLst/>
          </a:prstGeom>
        </p:spPr>
        <p:txBody>
          <a:bodyPr anchor="t" rtlCol="false" tIns="0" lIns="0" bIns="0" rIns="0">
            <a:spAutoFit/>
          </a:bodyPr>
          <a:lstStyle/>
          <a:p>
            <a:pPr algn="ctr">
              <a:lnSpc>
                <a:spcPts val="7872"/>
              </a:lnSpc>
            </a:pPr>
            <a:r>
              <a:rPr lang="en-US" sz="9600">
                <a:solidFill>
                  <a:srgbClr val="000000"/>
                </a:solidFill>
                <a:latin typeface="Gochi Hand"/>
              </a:rPr>
              <a:t>Technologies</a:t>
            </a:r>
          </a:p>
        </p:txBody>
      </p:sp>
      <p:sp>
        <p:nvSpPr>
          <p:cNvPr name="Freeform 7" id="7"/>
          <p:cNvSpPr/>
          <p:nvPr/>
        </p:nvSpPr>
        <p:spPr>
          <a:xfrm flipH="false" flipV="false" rot="7671314">
            <a:off x="11833594" y="5972294"/>
            <a:ext cx="3728345" cy="2367499"/>
          </a:xfrm>
          <a:custGeom>
            <a:avLst/>
            <a:gdLst/>
            <a:ahLst/>
            <a:cxnLst/>
            <a:rect r="r" b="b" t="t" l="l"/>
            <a:pathLst>
              <a:path h="2367499" w="3728345">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5888283" y="-1029552"/>
            <a:ext cx="6511435" cy="12346104"/>
          </a:xfrm>
          <a:custGeom>
            <a:avLst/>
            <a:gdLst/>
            <a:ahLst/>
            <a:cxnLst/>
            <a:rect r="r" b="b" t="t" l="l"/>
            <a:pathLst>
              <a:path h="12346104" w="6511435">
                <a:moveTo>
                  <a:pt x="0" y="0"/>
                </a:moveTo>
                <a:lnTo>
                  <a:pt x="6511434" y="0"/>
                </a:lnTo>
                <a:lnTo>
                  <a:pt x="6511434" y="12346104"/>
                </a:lnTo>
                <a:lnTo>
                  <a:pt x="0" y="12346104"/>
                </a:lnTo>
                <a:lnTo>
                  <a:pt x="0" y="0"/>
                </a:lnTo>
                <a:close/>
              </a:path>
            </a:pathLst>
          </a:custGeom>
          <a:blipFill>
            <a:blip r:embed="rId3"/>
            <a:stretch>
              <a:fillRect l="0" t="0" r="-45997" b="0"/>
            </a:stretch>
          </a:blipFill>
        </p:spPr>
      </p:sp>
      <p:sp>
        <p:nvSpPr>
          <p:cNvPr name="Freeform 4" id="4"/>
          <p:cNvSpPr/>
          <p:nvPr/>
        </p:nvSpPr>
        <p:spPr>
          <a:xfrm flipH="false" flipV="false" rot="-1391118">
            <a:off x="10316583" y="-291547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3311855" y="1236710"/>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187134" y="7285943"/>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832840" y="5476927"/>
            <a:ext cx="1600479" cy="2057400"/>
          </a:xfrm>
          <a:custGeom>
            <a:avLst/>
            <a:gdLst/>
            <a:ahLst/>
            <a:cxnLst/>
            <a:rect r="r" b="b" t="t" l="l"/>
            <a:pathLst>
              <a:path h="2057400" w="1600479">
                <a:moveTo>
                  <a:pt x="0" y="0"/>
                </a:moveTo>
                <a:lnTo>
                  <a:pt x="1600480" y="0"/>
                </a:lnTo>
                <a:lnTo>
                  <a:pt x="1600480"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183823" y="641041"/>
            <a:ext cx="2999781" cy="2955685"/>
          </a:xfrm>
          <a:custGeom>
            <a:avLst/>
            <a:gdLst/>
            <a:ahLst/>
            <a:cxnLst/>
            <a:rect r="r" b="b" t="t" l="l"/>
            <a:pathLst>
              <a:path h="2955685" w="2999781">
                <a:moveTo>
                  <a:pt x="0" y="0"/>
                </a:moveTo>
                <a:lnTo>
                  <a:pt x="2999781" y="0"/>
                </a:lnTo>
                <a:lnTo>
                  <a:pt x="2999781" y="2955684"/>
                </a:lnTo>
                <a:lnTo>
                  <a:pt x="0" y="295568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4224712" y="2401115"/>
            <a:ext cx="9838576" cy="890296"/>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Technologies</a:t>
            </a:r>
          </a:p>
        </p:txBody>
      </p:sp>
      <p:sp>
        <p:nvSpPr>
          <p:cNvPr name="TextBox 11" id="11"/>
          <p:cNvSpPr txBox="true"/>
          <p:nvPr/>
        </p:nvSpPr>
        <p:spPr>
          <a:xfrm rot="0">
            <a:off x="4224712" y="3262836"/>
            <a:ext cx="1366599" cy="297180"/>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Bold"/>
              </a:rPr>
              <a:t>A. database:</a:t>
            </a:r>
          </a:p>
        </p:txBody>
      </p:sp>
      <p:sp>
        <p:nvSpPr>
          <p:cNvPr name="TextBox 12" id="12"/>
          <p:cNvSpPr txBox="true"/>
          <p:nvPr/>
        </p:nvSpPr>
        <p:spPr>
          <a:xfrm rot="0">
            <a:off x="4100866" y="3616629"/>
            <a:ext cx="10364093" cy="1725580"/>
          </a:xfrm>
          <a:prstGeom prst="rect">
            <a:avLst/>
          </a:prstGeom>
        </p:spPr>
        <p:txBody>
          <a:bodyPr anchor="t" rtlCol="false" tIns="0" lIns="0" bIns="0" rIns="0">
            <a:spAutoFit/>
          </a:bodyPr>
          <a:lstStyle/>
          <a:p>
            <a:pPr algn="ctr">
              <a:lnSpc>
                <a:spcPts val="2014"/>
              </a:lnSpc>
            </a:pPr>
            <a:r>
              <a:rPr lang="en-US" sz="1438">
                <a:solidFill>
                  <a:srgbClr val="000000"/>
                </a:solidFill>
                <a:latin typeface="Canva Sans"/>
              </a:rPr>
              <a:t> we have opted for NoSQL databases due to their superior capabilities in several key areas:</a:t>
            </a:r>
          </a:p>
          <a:p>
            <a:pPr algn="ctr">
              <a:lnSpc>
                <a:spcPts val="2014"/>
              </a:lnSpc>
            </a:pPr>
            <a:r>
              <a:rPr lang="en-US" sz="1438">
                <a:solidFill>
                  <a:srgbClr val="000000"/>
                </a:solidFill>
                <a:latin typeface="Canva Sans Bold"/>
              </a:rPr>
              <a:t>1. Schema Flexibility: </a:t>
            </a:r>
            <a:r>
              <a:rPr lang="en-US" sz="1438">
                <a:solidFill>
                  <a:srgbClr val="000000"/>
                </a:solidFill>
                <a:latin typeface="Canva Sans"/>
              </a:rPr>
              <a:t>NoSQL databases offer schema-less or flexible schema features, allowing seamless storage of unstructured or semi-structured data commonly encountered in chatbot conversations.</a:t>
            </a:r>
          </a:p>
          <a:p>
            <a:pPr algn="ctr">
              <a:lnSpc>
                <a:spcPts val="2014"/>
              </a:lnSpc>
            </a:pPr>
          </a:p>
          <a:p>
            <a:pPr algn="ctr">
              <a:lnSpc>
                <a:spcPts val="2014"/>
              </a:lnSpc>
            </a:pPr>
            <a:r>
              <a:rPr lang="en-US" sz="1438">
                <a:solidFill>
                  <a:srgbClr val="000000"/>
                </a:solidFill>
                <a:latin typeface="Canva Sans"/>
              </a:rPr>
              <a:t>2</a:t>
            </a:r>
            <a:r>
              <a:rPr lang="en-US" sz="1438">
                <a:solidFill>
                  <a:srgbClr val="000000"/>
                </a:solidFill>
                <a:latin typeface="Canva Sans Bold"/>
              </a:rPr>
              <a:t>. Fast Read and Write Operations: </a:t>
            </a:r>
            <a:r>
              <a:rPr lang="en-US" sz="1438">
                <a:solidFill>
                  <a:srgbClr val="000000"/>
                </a:solidFill>
                <a:latin typeface="Canva Sans"/>
              </a:rPr>
              <a:t>NoSQL databases' optimized read and write operations enhance our chatbot's real-time responsiveness and performance. Thus, we've chosen to leverage a NoSQL database to meet our chatbot application's needs effectively.</a:t>
            </a:r>
          </a:p>
        </p:txBody>
      </p:sp>
      <p:sp>
        <p:nvSpPr>
          <p:cNvPr name="TextBox 13" id="13"/>
          <p:cNvSpPr txBox="true"/>
          <p:nvPr/>
        </p:nvSpPr>
        <p:spPr>
          <a:xfrm rot="0">
            <a:off x="4224712" y="5448352"/>
            <a:ext cx="3446740" cy="297180"/>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Bold"/>
              </a:rPr>
              <a:t>B. backend scripting language :</a:t>
            </a:r>
          </a:p>
        </p:txBody>
      </p:sp>
      <p:sp>
        <p:nvSpPr>
          <p:cNvPr name="TextBox 14" id="14"/>
          <p:cNvSpPr txBox="true"/>
          <p:nvPr/>
        </p:nvSpPr>
        <p:spPr>
          <a:xfrm rot="0">
            <a:off x="4217547" y="5859832"/>
            <a:ext cx="10364093" cy="1156650"/>
          </a:xfrm>
          <a:prstGeom prst="rect">
            <a:avLst/>
          </a:prstGeom>
        </p:spPr>
        <p:txBody>
          <a:bodyPr anchor="t" rtlCol="false" tIns="0" lIns="0" bIns="0" rIns="0">
            <a:spAutoFit/>
          </a:bodyPr>
          <a:lstStyle/>
          <a:p>
            <a:pPr algn="ctr">
              <a:lnSpc>
                <a:spcPts val="2397"/>
              </a:lnSpc>
            </a:pPr>
            <a:r>
              <a:rPr lang="en-US" sz="1712">
                <a:solidFill>
                  <a:srgbClr val="000000"/>
                </a:solidFill>
                <a:latin typeface="Canva Sans"/>
              </a:rPr>
              <a:t>we choose  </a:t>
            </a:r>
            <a:r>
              <a:rPr lang="en-US" sz="1712">
                <a:solidFill>
                  <a:srgbClr val="000000"/>
                </a:solidFill>
                <a:latin typeface="Canva Sans Bold"/>
              </a:rPr>
              <a:t>python</a:t>
            </a:r>
            <a:r>
              <a:rPr lang="en-US" sz="1712">
                <a:solidFill>
                  <a:srgbClr val="000000"/>
                </a:solidFill>
                <a:latin typeface="Canva Sans"/>
              </a:rPr>
              <a:t> to be our backend scripting language because it works  well with flutter flow and  Integrating Python backend services with Flutter allows developers to leverage existing data science libraries and tools to enhance their applications' functionality.  </a:t>
            </a:r>
          </a:p>
          <a:p>
            <a:pPr algn="ctr">
              <a:lnSpc>
                <a:spcPts val="2397"/>
              </a:lnSpc>
            </a:pPr>
            <a:r>
              <a:rPr lang="en-US" sz="1712">
                <a:solidFill>
                  <a:srgbClr val="000000"/>
                </a:solidFill>
                <a:latin typeface="Canva Sans"/>
              </a:rPr>
              <a:t>and we choose</a:t>
            </a:r>
            <a:r>
              <a:rPr lang="en-US" sz="1712">
                <a:solidFill>
                  <a:srgbClr val="000000"/>
                </a:solidFill>
                <a:latin typeface="Canva Sans Bold"/>
              </a:rPr>
              <a:t> MongoDB</a:t>
            </a:r>
          </a:p>
        </p:txBody>
      </p:sp>
      <p:sp>
        <p:nvSpPr>
          <p:cNvPr name="TextBox 15" id="15"/>
          <p:cNvSpPr txBox="true"/>
          <p:nvPr/>
        </p:nvSpPr>
        <p:spPr>
          <a:xfrm rot="0">
            <a:off x="4217547" y="6988763"/>
            <a:ext cx="5341858" cy="297180"/>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Bold"/>
              </a:rPr>
              <a:t>C. Mobile Application Development Framework:</a:t>
            </a:r>
          </a:p>
        </p:txBody>
      </p:sp>
      <p:sp>
        <p:nvSpPr>
          <p:cNvPr name="TextBox 16" id="16"/>
          <p:cNvSpPr txBox="true"/>
          <p:nvPr/>
        </p:nvSpPr>
        <p:spPr>
          <a:xfrm rot="0">
            <a:off x="4217547" y="7400243"/>
            <a:ext cx="9758532" cy="407670"/>
          </a:xfrm>
          <a:prstGeom prst="rect">
            <a:avLst/>
          </a:prstGeom>
        </p:spPr>
        <p:txBody>
          <a:bodyPr anchor="t" rtlCol="false" tIns="0" lIns="0" bIns="0" rIns="0">
            <a:spAutoFit/>
          </a:bodyPr>
          <a:lstStyle/>
          <a:p>
            <a:pPr algn="ctr">
              <a:lnSpc>
                <a:spcPts val="1679"/>
              </a:lnSpc>
            </a:pPr>
            <a:r>
              <a:rPr lang="en-US" sz="1200">
                <a:solidFill>
                  <a:srgbClr val="000000"/>
                </a:solidFill>
                <a:latin typeface="Canva Sans"/>
              </a:rPr>
              <a:t>we choose flutter flow because we found that is faster and simple to work with  Developers can swiftly create and adjust UI components using a visual interface,  and   accelerating the design iteration process and no coding required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291370" y="3588120"/>
            <a:ext cx="9705260" cy="4274239"/>
          </a:xfrm>
          <a:custGeom>
            <a:avLst/>
            <a:gdLst/>
            <a:ahLst/>
            <a:cxnLst/>
            <a:rect r="r" b="b" t="t" l="l"/>
            <a:pathLst>
              <a:path h="4274239" w="9705260">
                <a:moveTo>
                  <a:pt x="0" y="0"/>
                </a:moveTo>
                <a:lnTo>
                  <a:pt x="9705260" y="0"/>
                </a:lnTo>
                <a:lnTo>
                  <a:pt x="9705260" y="4274238"/>
                </a:lnTo>
                <a:lnTo>
                  <a:pt x="0" y="4274238"/>
                </a:lnTo>
                <a:lnTo>
                  <a:pt x="0" y="0"/>
                </a:lnTo>
                <a:close/>
              </a:path>
            </a:pathLst>
          </a:custGeom>
          <a:blipFill>
            <a:blip r:embed="rId3"/>
            <a:stretch>
              <a:fillRect l="-16157" t="-92539" r="0" b="0"/>
            </a:stretch>
          </a:blipFill>
        </p:spPr>
      </p:sp>
      <p:sp>
        <p:nvSpPr>
          <p:cNvPr name="Freeform 4" id="4"/>
          <p:cNvSpPr/>
          <p:nvPr/>
        </p:nvSpPr>
        <p:spPr>
          <a:xfrm flipH="false" flipV="false" rot="-3026566">
            <a:off x="2743604" y="2404370"/>
            <a:ext cx="3728345" cy="2367499"/>
          </a:xfrm>
          <a:custGeom>
            <a:avLst/>
            <a:gdLst/>
            <a:ahLst/>
            <a:cxnLst/>
            <a:rect r="r" b="b" t="t" l="l"/>
            <a:pathLst>
              <a:path h="2367499" w="3728345">
                <a:moveTo>
                  <a:pt x="0" y="0"/>
                </a:moveTo>
                <a:lnTo>
                  <a:pt x="3728345" y="0"/>
                </a:lnTo>
                <a:lnTo>
                  <a:pt x="3728345" y="2367499"/>
                </a:lnTo>
                <a:lnTo>
                  <a:pt x="0" y="23674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223529" y="4735554"/>
            <a:ext cx="7840942" cy="1616079"/>
          </a:xfrm>
          <a:prstGeom prst="rect">
            <a:avLst/>
          </a:prstGeom>
        </p:spPr>
        <p:txBody>
          <a:bodyPr anchor="t" rtlCol="false" tIns="0" lIns="0" bIns="0" rIns="0">
            <a:spAutoFit/>
          </a:bodyPr>
          <a:lstStyle/>
          <a:p>
            <a:pPr algn="ctr">
              <a:lnSpc>
                <a:spcPts val="11872"/>
              </a:lnSpc>
            </a:pPr>
            <a:r>
              <a:rPr lang="en-US" sz="12630">
                <a:solidFill>
                  <a:srgbClr val="000000"/>
                </a:solidFill>
                <a:latin typeface="Gochi Hand"/>
              </a:rPr>
              <a:t>Diagrams</a:t>
            </a:r>
          </a:p>
        </p:txBody>
      </p:sp>
      <p:sp>
        <p:nvSpPr>
          <p:cNvPr name="Freeform 6" id="6"/>
          <p:cNvSpPr/>
          <p:nvPr/>
        </p:nvSpPr>
        <p:spPr>
          <a:xfrm flipH="false" flipV="false" rot="7671314">
            <a:off x="11833594" y="5972294"/>
            <a:ext cx="3728345" cy="2367499"/>
          </a:xfrm>
          <a:custGeom>
            <a:avLst/>
            <a:gdLst/>
            <a:ahLst/>
            <a:cxnLst/>
            <a:rect r="r" b="b" t="t" l="l"/>
            <a:pathLst>
              <a:path h="2367499" w="3728345">
                <a:moveTo>
                  <a:pt x="0" y="0"/>
                </a:moveTo>
                <a:lnTo>
                  <a:pt x="3728344" y="0"/>
                </a:lnTo>
                <a:lnTo>
                  <a:pt x="3728344"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105367" y="-614565"/>
            <a:ext cx="3402500" cy="3006572"/>
          </a:xfrm>
          <a:custGeom>
            <a:avLst/>
            <a:gdLst/>
            <a:ahLst/>
            <a:cxnLst/>
            <a:rect r="r" b="b" t="t" l="l"/>
            <a:pathLst>
              <a:path h="3006572" w="3402500">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67622">
            <a:off x="16143218" y="7911485"/>
            <a:ext cx="1709996" cy="1669578"/>
          </a:xfrm>
          <a:custGeom>
            <a:avLst/>
            <a:gdLst/>
            <a:ahLst/>
            <a:cxnLst/>
            <a:rect r="r" b="b" t="t" l="l"/>
            <a:pathLst>
              <a:path h="1669578" w="1709996">
                <a:moveTo>
                  <a:pt x="0" y="0"/>
                </a:moveTo>
                <a:lnTo>
                  <a:pt x="1709997" y="0"/>
                </a:lnTo>
                <a:lnTo>
                  <a:pt x="1709997" y="1669579"/>
                </a:lnTo>
                <a:lnTo>
                  <a:pt x="0" y="16695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629133" y="664489"/>
            <a:ext cx="4130225" cy="728422"/>
          </a:xfrm>
          <a:custGeom>
            <a:avLst/>
            <a:gdLst/>
            <a:ahLst/>
            <a:cxnLst/>
            <a:rect r="r" b="b" t="t" l="l"/>
            <a:pathLst>
              <a:path h="728422" w="4130225">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289811" y="2159361"/>
            <a:ext cx="13708378" cy="6945578"/>
          </a:xfrm>
          <a:custGeom>
            <a:avLst/>
            <a:gdLst/>
            <a:ahLst/>
            <a:cxnLst/>
            <a:rect r="r" b="b" t="t" l="l"/>
            <a:pathLst>
              <a:path h="6945578" w="13708378">
                <a:moveTo>
                  <a:pt x="0" y="0"/>
                </a:moveTo>
                <a:lnTo>
                  <a:pt x="13708378" y="0"/>
                </a:lnTo>
                <a:lnTo>
                  <a:pt x="13708378" y="6945578"/>
                </a:lnTo>
                <a:lnTo>
                  <a:pt x="0" y="6945578"/>
                </a:lnTo>
                <a:lnTo>
                  <a:pt x="0" y="0"/>
                </a:lnTo>
                <a:close/>
              </a:path>
            </a:pathLst>
          </a:custGeom>
          <a:blipFill>
            <a:blip r:embed="rId9"/>
            <a:stretch>
              <a:fillRect l="0" t="0" r="0" b="0"/>
            </a:stretch>
          </a:blipFill>
        </p:spPr>
      </p:sp>
      <p:sp>
        <p:nvSpPr>
          <p:cNvPr name="TextBox 7" id="7"/>
          <p:cNvSpPr txBox="true"/>
          <p:nvPr/>
        </p:nvSpPr>
        <p:spPr>
          <a:xfrm rot="0">
            <a:off x="4760595" y="1325588"/>
            <a:ext cx="8766810" cy="833773"/>
          </a:xfrm>
          <a:prstGeom prst="rect">
            <a:avLst/>
          </a:prstGeom>
        </p:spPr>
        <p:txBody>
          <a:bodyPr anchor="t" rtlCol="false" tIns="0" lIns="0" bIns="0" rIns="0">
            <a:spAutoFit/>
          </a:bodyPr>
          <a:lstStyle/>
          <a:p>
            <a:pPr algn="ctr">
              <a:lnSpc>
                <a:spcPts val="6110"/>
              </a:lnSpc>
            </a:pPr>
            <a:r>
              <a:rPr lang="en-US" sz="6500">
                <a:solidFill>
                  <a:srgbClr val="FFFFFF"/>
                </a:solidFill>
                <a:latin typeface="Gochi Hand"/>
              </a:rPr>
              <a:t>UML class diagram</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105367" y="-614565"/>
            <a:ext cx="3402500" cy="3006572"/>
          </a:xfrm>
          <a:custGeom>
            <a:avLst/>
            <a:gdLst/>
            <a:ahLst/>
            <a:cxnLst/>
            <a:rect r="r" b="b" t="t" l="l"/>
            <a:pathLst>
              <a:path h="3006572" w="3402500">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67622">
            <a:off x="15839248" y="7911485"/>
            <a:ext cx="1709996" cy="1669578"/>
          </a:xfrm>
          <a:custGeom>
            <a:avLst/>
            <a:gdLst/>
            <a:ahLst/>
            <a:cxnLst/>
            <a:rect r="r" b="b" t="t" l="l"/>
            <a:pathLst>
              <a:path h="1669578" w="1709996">
                <a:moveTo>
                  <a:pt x="0" y="0"/>
                </a:moveTo>
                <a:lnTo>
                  <a:pt x="1709996" y="0"/>
                </a:lnTo>
                <a:lnTo>
                  <a:pt x="1709996" y="1669579"/>
                </a:lnTo>
                <a:lnTo>
                  <a:pt x="0" y="16695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629133" y="664489"/>
            <a:ext cx="4130225" cy="728422"/>
          </a:xfrm>
          <a:custGeom>
            <a:avLst/>
            <a:gdLst/>
            <a:ahLst/>
            <a:cxnLst/>
            <a:rect r="r" b="b" t="t" l="l"/>
            <a:pathLst>
              <a:path h="728422" w="4130225">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4628007" y="2651055"/>
            <a:ext cx="9031986" cy="6607245"/>
          </a:xfrm>
          <a:custGeom>
            <a:avLst/>
            <a:gdLst/>
            <a:ahLst/>
            <a:cxnLst/>
            <a:rect r="r" b="b" t="t" l="l"/>
            <a:pathLst>
              <a:path h="6607245" w="9031986">
                <a:moveTo>
                  <a:pt x="0" y="0"/>
                </a:moveTo>
                <a:lnTo>
                  <a:pt x="9031986" y="0"/>
                </a:lnTo>
                <a:lnTo>
                  <a:pt x="9031986" y="6607245"/>
                </a:lnTo>
                <a:lnTo>
                  <a:pt x="0" y="6607245"/>
                </a:lnTo>
                <a:lnTo>
                  <a:pt x="0" y="0"/>
                </a:lnTo>
                <a:close/>
              </a:path>
            </a:pathLst>
          </a:custGeom>
          <a:blipFill>
            <a:blip r:embed="rId9"/>
            <a:stretch>
              <a:fillRect l="0" t="0" r="0" b="0"/>
            </a:stretch>
          </a:blipFill>
        </p:spPr>
      </p:sp>
      <p:sp>
        <p:nvSpPr>
          <p:cNvPr name="TextBox 7" id="7"/>
          <p:cNvSpPr txBox="true"/>
          <p:nvPr/>
        </p:nvSpPr>
        <p:spPr>
          <a:xfrm rot="0">
            <a:off x="4760595" y="1325588"/>
            <a:ext cx="8766810" cy="833773"/>
          </a:xfrm>
          <a:prstGeom prst="rect">
            <a:avLst/>
          </a:prstGeom>
        </p:spPr>
        <p:txBody>
          <a:bodyPr anchor="t" rtlCol="false" tIns="0" lIns="0" bIns="0" rIns="0">
            <a:spAutoFit/>
          </a:bodyPr>
          <a:lstStyle/>
          <a:p>
            <a:pPr algn="ctr">
              <a:lnSpc>
                <a:spcPts val="6110"/>
              </a:lnSpc>
            </a:pPr>
            <a:r>
              <a:rPr lang="en-US" sz="6500">
                <a:solidFill>
                  <a:srgbClr val="FFFFFF"/>
                </a:solidFill>
                <a:latin typeface="Gochi Hand"/>
              </a:rPr>
              <a:t>sequence diagram</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105367" y="-614565"/>
            <a:ext cx="3402500" cy="3006572"/>
          </a:xfrm>
          <a:custGeom>
            <a:avLst/>
            <a:gdLst/>
            <a:ahLst/>
            <a:cxnLst/>
            <a:rect r="r" b="b" t="t" l="l"/>
            <a:pathLst>
              <a:path h="3006572" w="3402500">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67622">
            <a:off x="15839248" y="7911485"/>
            <a:ext cx="1709996" cy="1669578"/>
          </a:xfrm>
          <a:custGeom>
            <a:avLst/>
            <a:gdLst/>
            <a:ahLst/>
            <a:cxnLst/>
            <a:rect r="r" b="b" t="t" l="l"/>
            <a:pathLst>
              <a:path h="1669578" w="1709996">
                <a:moveTo>
                  <a:pt x="0" y="0"/>
                </a:moveTo>
                <a:lnTo>
                  <a:pt x="1709996" y="0"/>
                </a:lnTo>
                <a:lnTo>
                  <a:pt x="1709996" y="1669579"/>
                </a:lnTo>
                <a:lnTo>
                  <a:pt x="0" y="16695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629133" y="664489"/>
            <a:ext cx="4130225" cy="728422"/>
          </a:xfrm>
          <a:custGeom>
            <a:avLst/>
            <a:gdLst/>
            <a:ahLst/>
            <a:cxnLst/>
            <a:rect r="r" b="b" t="t" l="l"/>
            <a:pathLst>
              <a:path h="728422" w="4130225">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5669133" y="2392007"/>
            <a:ext cx="5648068" cy="7338366"/>
          </a:xfrm>
          <a:custGeom>
            <a:avLst/>
            <a:gdLst/>
            <a:ahLst/>
            <a:cxnLst/>
            <a:rect r="r" b="b" t="t" l="l"/>
            <a:pathLst>
              <a:path h="7338366" w="5648068">
                <a:moveTo>
                  <a:pt x="0" y="0"/>
                </a:moveTo>
                <a:lnTo>
                  <a:pt x="5648068" y="0"/>
                </a:lnTo>
                <a:lnTo>
                  <a:pt x="5648068" y="7338366"/>
                </a:lnTo>
                <a:lnTo>
                  <a:pt x="0" y="7338366"/>
                </a:lnTo>
                <a:lnTo>
                  <a:pt x="0" y="0"/>
                </a:lnTo>
                <a:close/>
              </a:path>
            </a:pathLst>
          </a:custGeom>
          <a:blipFill>
            <a:blip r:embed="rId9"/>
            <a:stretch>
              <a:fillRect l="0" t="0" r="0" b="0"/>
            </a:stretch>
          </a:blipFill>
        </p:spPr>
      </p:sp>
      <p:sp>
        <p:nvSpPr>
          <p:cNvPr name="TextBox 7" id="7"/>
          <p:cNvSpPr txBox="true"/>
          <p:nvPr/>
        </p:nvSpPr>
        <p:spPr>
          <a:xfrm rot="0">
            <a:off x="4760595" y="1325588"/>
            <a:ext cx="8766810" cy="833773"/>
          </a:xfrm>
          <a:prstGeom prst="rect">
            <a:avLst/>
          </a:prstGeom>
        </p:spPr>
        <p:txBody>
          <a:bodyPr anchor="t" rtlCol="false" tIns="0" lIns="0" bIns="0" rIns="0">
            <a:spAutoFit/>
          </a:bodyPr>
          <a:lstStyle/>
          <a:p>
            <a:pPr algn="ctr">
              <a:lnSpc>
                <a:spcPts val="6110"/>
              </a:lnSpc>
            </a:pPr>
            <a:r>
              <a:rPr lang="en-US" sz="6500">
                <a:solidFill>
                  <a:srgbClr val="FFFFFF"/>
                </a:solidFill>
                <a:latin typeface="Gochi Hand"/>
              </a:rPr>
              <a:t>Dfd diagram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5888283" y="-1029552"/>
            <a:ext cx="6511435" cy="12346104"/>
          </a:xfrm>
          <a:custGeom>
            <a:avLst/>
            <a:gdLst/>
            <a:ahLst/>
            <a:cxnLst/>
            <a:rect r="r" b="b" t="t" l="l"/>
            <a:pathLst>
              <a:path h="12346104" w="6511435">
                <a:moveTo>
                  <a:pt x="0" y="0"/>
                </a:moveTo>
                <a:lnTo>
                  <a:pt x="6511434" y="0"/>
                </a:lnTo>
                <a:lnTo>
                  <a:pt x="6511434" y="12346104"/>
                </a:lnTo>
                <a:lnTo>
                  <a:pt x="0" y="12346104"/>
                </a:lnTo>
                <a:lnTo>
                  <a:pt x="0" y="0"/>
                </a:lnTo>
                <a:close/>
              </a:path>
            </a:pathLst>
          </a:custGeom>
          <a:blipFill>
            <a:blip r:embed="rId3"/>
            <a:stretch>
              <a:fillRect l="0" t="0" r="-45997" b="0"/>
            </a:stretch>
          </a:blipFill>
        </p:spPr>
      </p:sp>
      <p:sp>
        <p:nvSpPr>
          <p:cNvPr name="Freeform 4" id="4"/>
          <p:cNvSpPr/>
          <p:nvPr/>
        </p:nvSpPr>
        <p:spPr>
          <a:xfrm flipH="false" flipV="false" rot="-1391118">
            <a:off x="10316583" y="-291547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3311855" y="1236710"/>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187134" y="7285943"/>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832840" y="5476927"/>
            <a:ext cx="1600479" cy="2057400"/>
          </a:xfrm>
          <a:custGeom>
            <a:avLst/>
            <a:gdLst/>
            <a:ahLst/>
            <a:cxnLst/>
            <a:rect r="r" b="b" t="t" l="l"/>
            <a:pathLst>
              <a:path h="2057400" w="1600479">
                <a:moveTo>
                  <a:pt x="0" y="0"/>
                </a:moveTo>
                <a:lnTo>
                  <a:pt x="1600480" y="0"/>
                </a:lnTo>
                <a:lnTo>
                  <a:pt x="1600480"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183823" y="641041"/>
            <a:ext cx="2999781" cy="2955685"/>
          </a:xfrm>
          <a:custGeom>
            <a:avLst/>
            <a:gdLst/>
            <a:ahLst/>
            <a:cxnLst/>
            <a:rect r="r" b="b" t="t" l="l"/>
            <a:pathLst>
              <a:path h="2955685" w="2999781">
                <a:moveTo>
                  <a:pt x="0" y="0"/>
                </a:moveTo>
                <a:lnTo>
                  <a:pt x="2999781" y="0"/>
                </a:lnTo>
                <a:lnTo>
                  <a:pt x="2999781" y="2955684"/>
                </a:lnTo>
                <a:lnTo>
                  <a:pt x="0" y="295568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4674241" y="3985718"/>
            <a:ext cx="8939518" cy="3832589"/>
          </a:xfrm>
          <a:prstGeom prst="rect">
            <a:avLst/>
          </a:prstGeom>
        </p:spPr>
        <p:txBody>
          <a:bodyPr anchor="t" rtlCol="false" tIns="0" lIns="0" bIns="0" rIns="0">
            <a:spAutoFit/>
          </a:bodyPr>
          <a:lstStyle/>
          <a:p>
            <a:pPr algn="ctr">
              <a:lnSpc>
                <a:spcPts val="3424"/>
              </a:lnSpc>
            </a:pPr>
            <a:r>
              <a:rPr lang="en-US" sz="2127">
                <a:solidFill>
                  <a:srgbClr val="000000"/>
                </a:solidFill>
                <a:latin typeface="Now"/>
              </a:rPr>
              <a:t>Our Emergency Interactive Chatbot Medical Assistance is more than a technological advancement; it's a lifeline. With precision and compassion, this chatbot empowers individuals during medical emergencies, offering immediate support, accurate guidance, and bridging the crucial gap until professional help arrives.</a:t>
            </a:r>
          </a:p>
          <a:p>
            <a:pPr algn="ctr">
              <a:lnSpc>
                <a:spcPts val="3424"/>
              </a:lnSpc>
            </a:pPr>
            <a:r>
              <a:rPr lang="en-US" sz="2127">
                <a:solidFill>
                  <a:srgbClr val="000000"/>
                </a:solidFill>
                <a:latin typeface="Now"/>
              </a:rPr>
              <a:t>Experience the revolution—where cutting-edge technology meets unwavering commitment to your well-being. In emergencies, trust our chatbot to be your companion, ensuring that every second counts towards saving lives.</a:t>
            </a:r>
          </a:p>
        </p:txBody>
      </p:sp>
      <p:sp>
        <p:nvSpPr>
          <p:cNvPr name="TextBox 11" id="11"/>
          <p:cNvSpPr txBox="true"/>
          <p:nvPr/>
        </p:nvSpPr>
        <p:spPr>
          <a:xfrm rot="0">
            <a:off x="4224712" y="3172507"/>
            <a:ext cx="9838576" cy="890296"/>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Conclusion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1463826">
            <a:off x="11537191" y="1778400"/>
            <a:ext cx="1947347" cy="1338359"/>
          </a:xfrm>
          <a:custGeom>
            <a:avLst/>
            <a:gdLst/>
            <a:ahLst/>
            <a:cxnLst/>
            <a:rect r="r" b="b" t="t" l="l"/>
            <a:pathLst>
              <a:path h="1338359" w="1947347">
                <a:moveTo>
                  <a:pt x="0" y="0"/>
                </a:moveTo>
                <a:lnTo>
                  <a:pt x="1947347" y="0"/>
                </a:lnTo>
                <a:lnTo>
                  <a:pt x="1947347" y="1338358"/>
                </a:lnTo>
                <a:lnTo>
                  <a:pt x="0" y="13383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07262">
            <a:off x="-865704" y="-473050"/>
            <a:ext cx="3387936" cy="2297637"/>
          </a:xfrm>
          <a:custGeom>
            <a:avLst/>
            <a:gdLst/>
            <a:ahLst/>
            <a:cxnLst/>
            <a:rect r="r" b="b" t="t" l="l"/>
            <a:pathLst>
              <a:path h="2297637" w="3387936">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6829267">
            <a:off x="15774367" y="8189225"/>
            <a:ext cx="3715300" cy="2519649"/>
          </a:xfrm>
          <a:custGeom>
            <a:avLst/>
            <a:gdLst/>
            <a:ahLst/>
            <a:cxnLst/>
            <a:rect r="r" b="b" t="t" l="l"/>
            <a:pathLst>
              <a:path h="2519649" w="3715300">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391118">
            <a:off x="14634691" y="-210499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2699999">
            <a:off x="3677137" y="2203427"/>
            <a:ext cx="2068144" cy="1756042"/>
          </a:xfrm>
          <a:custGeom>
            <a:avLst/>
            <a:gdLst/>
            <a:ahLst/>
            <a:cxnLst/>
            <a:rect r="r" b="b" t="t" l="l"/>
            <a:pathLst>
              <a:path h="1756042" w="2068144">
                <a:moveTo>
                  <a:pt x="0" y="0"/>
                </a:moveTo>
                <a:lnTo>
                  <a:pt x="2068145" y="0"/>
                </a:lnTo>
                <a:lnTo>
                  <a:pt x="2068145"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7334544">
            <a:off x="13001227" y="5822549"/>
            <a:ext cx="2068144" cy="1756042"/>
          </a:xfrm>
          <a:custGeom>
            <a:avLst/>
            <a:gdLst/>
            <a:ahLst/>
            <a:cxnLst/>
            <a:rect r="r" b="b" t="t" l="l"/>
            <a:pathLst>
              <a:path h="1756042" w="2068144">
                <a:moveTo>
                  <a:pt x="0" y="0"/>
                </a:moveTo>
                <a:lnTo>
                  <a:pt x="2068144" y="0"/>
                </a:lnTo>
                <a:lnTo>
                  <a:pt x="2068144"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2342060">
            <a:off x="6292314" y="3696068"/>
            <a:ext cx="5703373" cy="4904900"/>
          </a:xfrm>
          <a:custGeom>
            <a:avLst/>
            <a:gdLst/>
            <a:ahLst/>
            <a:cxnLst/>
            <a:rect r="r" b="b" t="t" l="l"/>
            <a:pathLst>
              <a:path h="4904900" w="5703373">
                <a:moveTo>
                  <a:pt x="0" y="0"/>
                </a:moveTo>
                <a:lnTo>
                  <a:pt x="5703372" y="0"/>
                </a:lnTo>
                <a:lnTo>
                  <a:pt x="5703372" y="4904900"/>
                </a:lnTo>
                <a:lnTo>
                  <a:pt x="0" y="49049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1" id="11"/>
          <p:cNvSpPr txBox="true"/>
          <p:nvPr/>
        </p:nvSpPr>
        <p:spPr>
          <a:xfrm rot="0">
            <a:off x="5278903" y="3198570"/>
            <a:ext cx="7730195" cy="4042259"/>
          </a:xfrm>
          <a:prstGeom prst="rect">
            <a:avLst/>
          </a:prstGeom>
        </p:spPr>
        <p:txBody>
          <a:bodyPr anchor="t" rtlCol="false" tIns="0" lIns="0" bIns="0" rIns="0">
            <a:spAutoFit/>
          </a:bodyPr>
          <a:lstStyle/>
          <a:p>
            <a:pPr algn="ctr">
              <a:lnSpc>
                <a:spcPts val="15021"/>
              </a:lnSpc>
            </a:pPr>
            <a:r>
              <a:rPr lang="en-US" sz="15021">
                <a:solidFill>
                  <a:srgbClr val="FFFFFF"/>
                </a:solidFill>
                <a:latin typeface="Bryndan Write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1391118">
            <a:off x="10316583" y="-291547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0800000">
            <a:off x="3311855" y="1236710"/>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187134" y="7285943"/>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832840" y="5476927"/>
            <a:ext cx="1600479" cy="2057400"/>
          </a:xfrm>
          <a:custGeom>
            <a:avLst/>
            <a:gdLst/>
            <a:ahLst/>
            <a:cxnLst/>
            <a:rect r="r" b="b" t="t" l="l"/>
            <a:pathLst>
              <a:path h="2057400" w="1600479">
                <a:moveTo>
                  <a:pt x="0" y="0"/>
                </a:moveTo>
                <a:lnTo>
                  <a:pt x="1600480" y="0"/>
                </a:lnTo>
                <a:lnTo>
                  <a:pt x="1600480" y="2057400"/>
                </a:lnTo>
                <a:lnTo>
                  <a:pt x="0" y="20574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183823" y="641041"/>
            <a:ext cx="2999781" cy="2955685"/>
          </a:xfrm>
          <a:custGeom>
            <a:avLst/>
            <a:gdLst/>
            <a:ahLst/>
            <a:cxnLst/>
            <a:rect r="r" b="b" t="t" l="l"/>
            <a:pathLst>
              <a:path h="2955685" w="2999781">
                <a:moveTo>
                  <a:pt x="0" y="0"/>
                </a:moveTo>
                <a:lnTo>
                  <a:pt x="2999781" y="0"/>
                </a:lnTo>
                <a:lnTo>
                  <a:pt x="2999781" y="2955684"/>
                </a:lnTo>
                <a:lnTo>
                  <a:pt x="0" y="295568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pic>
        <p:nvPicPr>
          <p:cNvPr name="Picture 9" id="9">
            <a:hlinkClick action="ppaction://media"/>
          </p:cNvPr>
          <p:cNvPicPr>
            <a:picLocks noChangeAspect="true"/>
          </p:cNvPicPr>
          <p:nvPr>
            <a:videoFile r:link="rId16"/>
            <p:extLst>
              <p:ext uri="{DAA4B4D4-6D71-4841-9C94-3DE7FCFB9230}">
                <p14:media xmlns:p14="http://schemas.microsoft.com/office/powerpoint/2010/main" r:embed="rId17"/>
              </p:ext>
            </p:extLst>
          </p:nvPr>
        </p:nvPicPr>
        <p:blipFill>
          <a:blip r:embed="rId15"/>
          <a:srcRect l="203" t="0" r="203" b="0"/>
          <a:stretch>
            <a:fillRect/>
          </a:stretch>
        </p:blipFill>
        <p:spPr>
          <a:xfrm flipH="false" flipV="false" rot="0">
            <a:off x="1832840" y="1028700"/>
            <a:ext cx="14272824" cy="7613483"/>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9"/>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291370" y="3588120"/>
            <a:ext cx="9705260" cy="4274239"/>
          </a:xfrm>
          <a:custGeom>
            <a:avLst/>
            <a:gdLst/>
            <a:ahLst/>
            <a:cxnLst/>
            <a:rect r="r" b="b" t="t" l="l"/>
            <a:pathLst>
              <a:path h="4274239" w="9705260">
                <a:moveTo>
                  <a:pt x="0" y="0"/>
                </a:moveTo>
                <a:lnTo>
                  <a:pt x="9705260" y="0"/>
                </a:lnTo>
                <a:lnTo>
                  <a:pt x="9705260" y="4274238"/>
                </a:lnTo>
                <a:lnTo>
                  <a:pt x="0" y="4274238"/>
                </a:lnTo>
                <a:lnTo>
                  <a:pt x="0" y="0"/>
                </a:lnTo>
                <a:close/>
              </a:path>
            </a:pathLst>
          </a:custGeom>
          <a:blipFill>
            <a:blip r:embed="rId3"/>
            <a:stretch>
              <a:fillRect l="-16157" t="-92539" r="0" b="0"/>
            </a:stretch>
          </a:blipFill>
        </p:spPr>
      </p:sp>
      <p:sp>
        <p:nvSpPr>
          <p:cNvPr name="Freeform 4" id="4"/>
          <p:cNvSpPr/>
          <p:nvPr/>
        </p:nvSpPr>
        <p:spPr>
          <a:xfrm flipH="false" flipV="false" rot="721296">
            <a:off x="6325472" y="5529041"/>
            <a:ext cx="5637056" cy="1434887"/>
          </a:xfrm>
          <a:custGeom>
            <a:avLst/>
            <a:gdLst/>
            <a:ahLst/>
            <a:cxnLst/>
            <a:rect r="r" b="b" t="t" l="l"/>
            <a:pathLst>
              <a:path h="1434887" w="5637056">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026566">
            <a:off x="2743604" y="2404370"/>
            <a:ext cx="3728345" cy="2367499"/>
          </a:xfrm>
          <a:custGeom>
            <a:avLst/>
            <a:gdLst/>
            <a:ahLst/>
            <a:cxnLst/>
            <a:rect r="r" b="b" t="t" l="l"/>
            <a:pathLst>
              <a:path h="2367499" w="3728345">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687259" y="4645152"/>
            <a:ext cx="10913483" cy="761392"/>
          </a:xfrm>
          <a:prstGeom prst="rect">
            <a:avLst/>
          </a:prstGeom>
        </p:spPr>
        <p:txBody>
          <a:bodyPr anchor="t" rtlCol="false" tIns="0" lIns="0" bIns="0" rIns="0">
            <a:spAutoFit/>
          </a:bodyPr>
          <a:lstStyle/>
          <a:p>
            <a:pPr algn="ctr">
              <a:lnSpc>
                <a:spcPts val="5330"/>
              </a:lnSpc>
            </a:pPr>
            <a:r>
              <a:rPr lang="en-US" sz="6500">
                <a:solidFill>
                  <a:srgbClr val="000000"/>
                </a:solidFill>
                <a:latin typeface="Gochi Hand"/>
              </a:rPr>
              <a:t>Problem &amp; solution </a:t>
            </a:r>
          </a:p>
        </p:txBody>
      </p:sp>
      <p:sp>
        <p:nvSpPr>
          <p:cNvPr name="Freeform 7" id="7"/>
          <p:cNvSpPr/>
          <p:nvPr/>
        </p:nvSpPr>
        <p:spPr>
          <a:xfrm flipH="false" flipV="false" rot="7671314">
            <a:off x="11833594" y="5972294"/>
            <a:ext cx="3728345" cy="2367499"/>
          </a:xfrm>
          <a:custGeom>
            <a:avLst/>
            <a:gdLst/>
            <a:ahLst/>
            <a:cxnLst/>
            <a:rect r="r" b="b" t="t" l="l"/>
            <a:pathLst>
              <a:path h="2367499" w="3728345">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81941" y="0"/>
            <a:ext cx="5527813" cy="10435018"/>
            <a:chOff x="0" y="0"/>
            <a:chExt cx="7370417" cy="13913357"/>
          </a:xfrm>
        </p:grpSpPr>
        <p:pic>
          <p:nvPicPr>
            <p:cNvPr name="Picture 4" id="4"/>
            <p:cNvPicPr>
              <a:picLocks noChangeAspect="true"/>
            </p:cNvPicPr>
            <p:nvPr/>
          </p:nvPicPr>
          <p:blipFill>
            <a:blip r:embed="rId3"/>
            <a:srcRect l="16181" t="0" r="48502" b="0"/>
            <a:stretch>
              <a:fillRect/>
            </a:stretch>
          </p:blipFill>
          <p:spPr>
            <a:xfrm flipH="false" flipV="false">
              <a:off x="0" y="0"/>
              <a:ext cx="7370417" cy="13913357"/>
            </a:xfrm>
            <a:prstGeom prst="rect">
              <a:avLst/>
            </a:prstGeom>
          </p:spPr>
        </p:pic>
      </p:grpSp>
      <p:sp>
        <p:nvSpPr>
          <p:cNvPr name="TextBox 5" id="5"/>
          <p:cNvSpPr txBox="true"/>
          <p:nvPr/>
        </p:nvSpPr>
        <p:spPr>
          <a:xfrm rot="0">
            <a:off x="6496022" y="3019230"/>
            <a:ext cx="9640627" cy="933450"/>
          </a:xfrm>
          <a:prstGeom prst="rect">
            <a:avLst/>
          </a:prstGeom>
        </p:spPr>
        <p:txBody>
          <a:bodyPr anchor="t" rtlCol="false" tIns="0" lIns="0" bIns="0" rIns="0">
            <a:spAutoFit/>
          </a:bodyPr>
          <a:lstStyle/>
          <a:p>
            <a:pPr>
              <a:lnSpc>
                <a:spcPts val="6600"/>
              </a:lnSpc>
            </a:pPr>
            <a:r>
              <a:rPr lang="en-US" sz="6000">
                <a:solidFill>
                  <a:srgbClr val="FFFFFF"/>
                </a:solidFill>
                <a:latin typeface="Bryndan Write Bold"/>
              </a:rPr>
              <a:t>PROBLEM</a:t>
            </a:r>
          </a:p>
        </p:txBody>
      </p:sp>
      <p:sp>
        <p:nvSpPr>
          <p:cNvPr name="TextBox 6" id="6"/>
          <p:cNvSpPr txBox="true"/>
          <p:nvPr/>
        </p:nvSpPr>
        <p:spPr>
          <a:xfrm rot="0">
            <a:off x="6496022" y="4188021"/>
            <a:ext cx="8675320" cy="3060699"/>
          </a:xfrm>
          <a:prstGeom prst="rect">
            <a:avLst/>
          </a:prstGeom>
        </p:spPr>
        <p:txBody>
          <a:bodyPr anchor="t" rtlCol="false" tIns="0" lIns="0" bIns="0" rIns="0">
            <a:spAutoFit/>
          </a:bodyPr>
          <a:lstStyle/>
          <a:p>
            <a:pPr>
              <a:lnSpc>
                <a:spcPts val="3500"/>
              </a:lnSpc>
            </a:pPr>
            <a:r>
              <a:rPr lang="en-US" sz="2500">
                <a:solidFill>
                  <a:srgbClr val="FFFFFF"/>
                </a:solidFill>
                <a:latin typeface="Now"/>
              </a:rPr>
              <a:t>-The delayed administration of first aid for individuals      with chronic illnesses and sudden health crises often results in many cases of fatalities</a:t>
            </a:r>
          </a:p>
          <a:p>
            <a:pPr>
              <a:lnSpc>
                <a:spcPts val="3500"/>
              </a:lnSpc>
            </a:pPr>
          </a:p>
          <a:p>
            <a:pPr>
              <a:lnSpc>
                <a:spcPts val="3500"/>
              </a:lnSpc>
            </a:pPr>
            <a:r>
              <a:rPr lang="en-US" sz="2500">
                <a:solidFill>
                  <a:srgbClr val="FFFFFF"/>
                </a:solidFill>
                <a:latin typeface="Now"/>
              </a:rPr>
              <a:t>-Lack of awareness of emergency contact numbers and nearby hospital locations contributes to the challenge.</a:t>
            </a:r>
          </a:p>
          <a:p>
            <a:pPr>
              <a:lnSpc>
                <a:spcPts val="3500"/>
              </a:lnSpc>
            </a:pPr>
          </a:p>
        </p:txBody>
      </p:sp>
      <p:sp>
        <p:nvSpPr>
          <p:cNvPr name="Freeform 7" id="7"/>
          <p:cNvSpPr/>
          <p:nvPr/>
        </p:nvSpPr>
        <p:spPr>
          <a:xfrm flipH="true" flipV="false" rot="0">
            <a:off x="2972149" y="625038"/>
            <a:ext cx="4947445" cy="1942997"/>
          </a:xfrm>
          <a:custGeom>
            <a:avLst/>
            <a:gdLst/>
            <a:ahLst/>
            <a:cxnLst/>
            <a:rect r="r" b="b" t="t" l="l"/>
            <a:pathLst>
              <a:path h="1942997" w="4947445">
                <a:moveTo>
                  <a:pt x="4947445" y="0"/>
                </a:moveTo>
                <a:lnTo>
                  <a:pt x="0" y="0"/>
                </a:lnTo>
                <a:lnTo>
                  <a:pt x="0" y="1942997"/>
                </a:lnTo>
                <a:lnTo>
                  <a:pt x="4947445" y="1942997"/>
                </a:lnTo>
                <a:lnTo>
                  <a:pt x="494744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717653" y="8108592"/>
            <a:ext cx="3083294" cy="3083294"/>
          </a:xfrm>
          <a:custGeom>
            <a:avLst/>
            <a:gdLst/>
            <a:ahLst/>
            <a:cxnLst/>
            <a:rect r="r" b="b" t="t" l="l"/>
            <a:pathLst>
              <a:path h="3083294" w="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4049565" y="7639245"/>
            <a:ext cx="6632619" cy="1121516"/>
          </a:xfrm>
          <a:custGeom>
            <a:avLst/>
            <a:gdLst/>
            <a:ahLst/>
            <a:cxnLst/>
            <a:rect r="r" b="b" t="t" l="l"/>
            <a:pathLst>
              <a:path h="1121516" w="6632619">
                <a:moveTo>
                  <a:pt x="0" y="0"/>
                </a:moveTo>
                <a:lnTo>
                  <a:pt x="6632619" y="0"/>
                </a:lnTo>
                <a:lnTo>
                  <a:pt x="6632619" y="1121516"/>
                </a:lnTo>
                <a:lnTo>
                  <a:pt x="0" y="11215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81941" y="0"/>
            <a:ext cx="5527813" cy="10435018"/>
            <a:chOff x="0" y="0"/>
            <a:chExt cx="7370417" cy="13913357"/>
          </a:xfrm>
        </p:grpSpPr>
        <p:pic>
          <p:nvPicPr>
            <p:cNvPr name="Picture 4" id="4"/>
            <p:cNvPicPr>
              <a:picLocks noChangeAspect="true"/>
            </p:cNvPicPr>
            <p:nvPr/>
          </p:nvPicPr>
          <p:blipFill>
            <a:blip r:embed="rId3"/>
            <a:srcRect l="16181" t="0" r="48502" b="0"/>
            <a:stretch>
              <a:fillRect/>
            </a:stretch>
          </p:blipFill>
          <p:spPr>
            <a:xfrm flipH="false" flipV="false">
              <a:off x="0" y="0"/>
              <a:ext cx="7370417" cy="13913357"/>
            </a:xfrm>
            <a:prstGeom prst="rect">
              <a:avLst/>
            </a:prstGeom>
          </p:spPr>
        </p:pic>
      </p:grpSp>
      <p:sp>
        <p:nvSpPr>
          <p:cNvPr name="TextBox 5" id="5"/>
          <p:cNvSpPr txBox="true"/>
          <p:nvPr/>
        </p:nvSpPr>
        <p:spPr>
          <a:xfrm rot="0">
            <a:off x="6496022" y="3019230"/>
            <a:ext cx="9640627" cy="933450"/>
          </a:xfrm>
          <a:prstGeom prst="rect">
            <a:avLst/>
          </a:prstGeom>
        </p:spPr>
        <p:txBody>
          <a:bodyPr anchor="t" rtlCol="false" tIns="0" lIns="0" bIns="0" rIns="0">
            <a:spAutoFit/>
          </a:bodyPr>
          <a:lstStyle/>
          <a:p>
            <a:pPr>
              <a:lnSpc>
                <a:spcPts val="6600"/>
              </a:lnSpc>
            </a:pPr>
            <a:r>
              <a:rPr lang="en-US" sz="6000">
                <a:solidFill>
                  <a:srgbClr val="FFFFFF"/>
                </a:solidFill>
                <a:latin typeface="Bryndan Write Bold"/>
              </a:rPr>
              <a:t>SOLUTION</a:t>
            </a:r>
          </a:p>
        </p:txBody>
      </p:sp>
      <p:sp>
        <p:nvSpPr>
          <p:cNvPr name="TextBox 6" id="6"/>
          <p:cNvSpPr txBox="true"/>
          <p:nvPr/>
        </p:nvSpPr>
        <p:spPr>
          <a:xfrm rot="0">
            <a:off x="6496022" y="4188021"/>
            <a:ext cx="8675320" cy="2622549"/>
          </a:xfrm>
          <a:prstGeom prst="rect">
            <a:avLst/>
          </a:prstGeom>
        </p:spPr>
        <p:txBody>
          <a:bodyPr anchor="t" rtlCol="false" tIns="0" lIns="0" bIns="0" rIns="0">
            <a:spAutoFit/>
          </a:bodyPr>
          <a:lstStyle/>
          <a:p>
            <a:pPr>
              <a:lnSpc>
                <a:spcPts val="3500"/>
              </a:lnSpc>
            </a:pPr>
            <a:r>
              <a:rPr lang="en-US" sz="2500">
                <a:solidFill>
                  <a:srgbClr val="FFFFFF"/>
                </a:solidFill>
                <a:latin typeface="Now"/>
              </a:rPr>
              <a:t>-This app will be like an assistant that displays first aid tips you may need in emergency situations.</a:t>
            </a:r>
          </a:p>
          <a:p>
            <a:pPr>
              <a:lnSpc>
                <a:spcPts val="3500"/>
              </a:lnSpc>
            </a:pPr>
          </a:p>
          <a:p>
            <a:pPr>
              <a:lnSpc>
                <a:spcPts val="3500"/>
              </a:lnSpc>
            </a:pPr>
            <a:r>
              <a:rPr lang="en-US" sz="2500">
                <a:solidFill>
                  <a:srgbClr val="FFFFFF"/>
                </a:solidFill>
                <a:latin typeface="Now"/>
              </a:rPr>
              <a:t>-In special cases, the app will directly connect to emergency services or one of the numbers specified by the user for immediate contact.</a:t>
            </a:r>
          </a:p>
        </p:txBody>
      </p:sp>
      <p:sp>
        <p:nvSpPr>
          <p:cNvPr name="Freeform 7" id="7"/>
          <p:cNvSpPr/>
          <p:nvPr/>
        </p:nvSpPr>
        <p:spPr>
          <a:xfrm flipH="true" flipV="false" rot="0">
            <a:off x="2972149" y="625038"/>
            <a:ext cx="4947445" cy="1942997"/>
          </a:xfrm>
          <a:custGeom>
            <a:avLst/>
            <a:gdLst/>
            <a:ahLst/>
            <a:cxnLst/>
            <a:rect r="r" b="b" t="t" l="l"/>
            <a:pathLst>
              <a:path h="1942997" w="4947445">
                <a:moveTo>
                  <a:pt x="4947445" y="0"/>
                </a:moveTo>
                <a:lnTo>
                  <a:pt x="0" y="0"/>
                </a:lnTo>
                <a:lnTo>
                  <a:pt x="0" y="1942997"/>
                </a:lnTo>
                <a:lnTo>
                  <a:pt x="4947445" y="1942997"/>
                </a:lnTo>
                <a:lnTo>
                  <a:pt x="494744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717653" y="8108592"/>
            <a:ext cx="3083294" cy="3083294"/>
          </a:xfrm>
          <a:custGeom>
            <a:avLst/>
            <a:gdLst/>
            <a:ahLst/>
            <a:cxnLst/>
            <a:rect r="r" b="b" t="t" l="l"/>
            <a:pathLst>
              <a:path h="3083294" w="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4049565" y="7639245"/>
            <a:ext cx="6632619" cy="1121516"/>
          </a:xfrm>
          <a:custGeom>
            <a:avLst/>
            <a:gdLst/>
            <a:ahLst/>
            <a:cxnLst/>
            <a:rect r="r" b="b" t="t" l="l"/>
            <a:pathLst>
              <a:path h="1121516" w="6632619">
                <a:moveTo>
                  <a:pt x="0" y="0"/>
                </a:moveTo>
                <a:lnTo>
                  <a:pt x="6632619" y="0"/>
                </a:lnTo>
                <a:lnTo>
                  <a:pt x="6632619" y="1121516"/>
                </a:lnTo>
                <a:lnTo>
                  <a:pt x="0" y="11215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291370" y="3588120"/>
            <a:ext cx="9705260" cy="4274239"/>
          </a:xfrm>
          <a:custGeom>
            <a:avLst/>
            <a:gdLst/>
            <a:ahLst/>
            <a:cxnLst/>
            <a:rect r="r" b="b" t="t" l="l"/>
            <a:pathLst>
              <a:path h="4274239" w="9705260">
                <a:moveTo>
                  <a:pt x="0" y="0"/>
                </a:moveTo>
                <a:lnTo>
                  <a:pt x="9705260" y="0"/>
                </a:lnTo>
                <a:lnTo>
                  <a:pt x="9705260" y="4274238"/>
                </a:lnTo>
                <a:lnTo>
                  <a:pt x="0" y="4274238"/>
                </a:lnTo>
                <a:lnTo>
                  <a:pt x="0" y="0"/>
                </a:lnTo>
                <a:close/>
              </a:path>
            </a:pathLst>
          </a:custGeom>
          <a:blipFill>
            <a:blip r:embed="rId3"/>
            <a:stretch>
              <a:fillRect l="-16157" t="-92539" r="0" b="0"/>
            </a:stretch>
          </a:blipFill>
        </p:spPr>
      </p:sp>
      <p:sp>
        <p:nvSpPr>
          <p:cNvPr name="Freeform 4" id="4"/>
          <p:cNvSpPr/>
          <p:nvPr/>
        </p:nvSpPr>
        <p:spPr>
          <a:xfrm flipH="false" flipV="false" rot="721296">
            <a:off x="6325472" y="5529041"/>
            <a:ext cx="5637056" cy="1434887"/>
          </a:xfrm>
          <a:custGeom>
            <a:avLst/>
            <a:gdLst/>
            <a:ahLst/>
            <a:cxnLst/>
            <a:rect r="r" b="b" t="t" l="l"/>
            <a:pathLst>
              <a:path h="1434887" w="5637056">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026566">
            <a:off x="2743604" y="2404370"/>
            <a:ext cx="3728345" cy="2367499"/>
          </a:xfrm>
          <a:custGeom>
            <a:avLst/>
            <a:gdLst/>
            <a:ahLst/>
            <a:cxnLst/>
            <a:rect r="r" b="b" t="t" l="l"/>
            <a:pathLst>
              <a:path h="2367499" w="3728345">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687259" y="4664202"/>
            <a:ext cx="10913483" cy="842798"/>
          </a:xfrm>
          <a:prstGeom prst="rect">
            <a:avLst/>
          </a:prstGeom>
        </p:spPr>
        <p:txBody>
          <a:bodyPr anchor="t" rtlCol="false" tIns="0" lIns="0" bIns="0" rIns="0">
            <a:spAutoFit/>
          </a:bodyPr>
          <a:lstStyle/>
          <a:p>
            <a:pPr algn="ctr">
              <a:lnSpc>
                <a:spcPts val="5904"/>
              </a:lnSpc>
            </a:pPr>
            <a:r>
              <a:rPr lang="en-US" sz="7200">
                <a:solidFill>
                  <a:srgbClr val="000000"/>
                </a:solidFill>
                <a:latin typeface="Gochi Hand"/>
              </a:rPr>
              <a:t>Functional requirements </a:t>
            </a:r>
          </a:p>
        </p:txBody>
      </p:sp>
      <p:sp>
        <p:nvSpPr>
          <p:cNvPr name="Freeform 7" id="7"/>
          <p:cNvSpPr/>
          <p:nvPr/>
        </p:nvSpPr>
        <p:spPr>
          <a:xfrm flipH="false" flipV="false" rot="7671314">
            <a:off x="11833594" y="5972294"/>
            <a:ext cx="3728345" cy="2367499"/>
          </a:xfrm>
          <a:custGeom>
            <a:avLst/>
            <a:gdLst/>
            <a:ahLst/>
            <a:cxnLst/>
            <a:rect r="r" b="b" t="t" l="l"/>
            <a:pathLst>
              <a:path h="2367499" w="3728345">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true" flipV="false" rot="0">
            <a:off x="-422436" y="-345093"/>
            <a:ext cx="4947445" cy="1942997"/>
          </a:xfrm>
          <a:custGeom>
            <a:avLst/>
            <a:gdLst/>
            <a:ahLst/>
            <a:cxnLst/>
            <a:rect r="r" b="b" t="t" l="l"/>
            <a:pathLst>
              <a:path h="1942997" w="4947445">
                <a:moveTo>
                  <a:pt x="4947445" y="0"/>
                </a:moveTo>
                <a:lnTo>
                  <a:pt x="0" y="0"/>
                </a:lnTo>
                <a:lnTo>
                  <a:pt x="0" y="1942997"/>
                </a:lnTo>
                <a:lnTo>
                  <a:pt x="4947445" y="1942997"/>
                </a:lnTo>
                <a:lnTo>
                  <a:pt x="494744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5888283" y="-1029552"/>
            <a:ext cx="6511435" cy="12346104"/>
          </a:xfrm>
          <a:custGeom>
            <a:avLst/>
            <a:gdLst/>
            <a:ahLst/>
            <a:cxnLst/>
            <a:rect r="r" b="b" t="t" l="l"/>
            <a:pathLst>
              <a:path h="12346104" w="6511435">
                <a:moveTo>
                  <a:pt x="0" y="0"/>
                </a:moveTo>
                <a:lnTo>
                  <a:pt x="6511434" y="0"/>
                </a:lnTo>
                <a:lnTo>
                  <a:pt x="6511434" y="12346104"/>
                </a:lnTo>
                <a:lnTo>
                  <a:pt x="0" y="12346104"/>
                </a:lnTo>
                <a:lnTo>
                  <a:pt x="0" y="0"/>
                </a:lnTo>
                <a:close/>
              </a:path>
            </a:pathLst>
          </a:custGeom>
          <a:blipFill>
            <a:blip r:embed="rId5"/>
            <a:stretch>
              <a:fillRect l="0" t="0" r="-45997" b="0"/>
            </a:stretch>
          </a:blipFill>
        </p:spPr>
      </p:sp>
      <p:sp>
        <p:nvSpPr>
          <p:cNvPr name="TextBox 5" id="5"/>
          <p:cNvSpPr txBox="true"/>
          <p:nvPr/>
        </p:nvSpPr>
        <p:spPr>
          <a:xfrm rot="0">
            <a:off x="4100866" y="3672350"/>
            <a:ext cx="10086269" cy="4342256"/>
          </a:xfrm>
          <a:prstGeom prst="rect">
            <a:avLst/>
          </a:prstGeom>
        </p:spPr>
        <p:txBody>
          <a:bodyPr anchor="t" rtlCol="false" tIns="0" lIns="0" bIns="0" rIns="0">
            <a:spAutoFit/>
          </a:bodyPr>
          <a:lstStyle/>
          <a:p>
            <a:pPr algn="ctr">
              <a:lnSpc>
                <a:spcPts val="3864"/>
              </a:lnSpc>
            </a:pPr>
          </a:p>
          <a:p>
            <a:pPr algn="ctr">
              <a:lnSpc>
                <a:spcPts val="3864"/>
              </a:lnSpc>
            </a:pPr>
            <a:r>
              <a:rPr lang="en-US" sz="2400">
                <a:solidFill>
                  <a:srgbClr val="000000"/>
                </a:solidFill>
                <a:latin typeface="Now"/>
              </a:rPr>
              <a:t>Real-time Symptom Assessment</a:t>
            </a:r>
          </a:p>
          <a:p>
            <a:pPr algn="ctr">
              <a:lnSpc>
                <a:spcPts val="3864"/>
              </a:lnSpc>
            </a:pPr>
            <a:r>
              <a:rPr lang="en-US" sz="2400">
                <a:solidFill>
                  <a:srgbClr val="000000"/>
                </a:solidFill>
                <a:latin typeface="Now"/>
              </a:rPr>
              <a:t>Emergency Protocol Guidance</a:t>
            </a:r>
          </a:p>
          <a:p>
            <a:pPr algn="ctr">
              <a:lnSpc>
                <a:spcPts val="3864"/>
              </a:lnSpc>
            </a:pPr>
            <a:r>
              <a:rPr lang="en-US" sz="2400">
                <a:solidFill>
                  <a:srgbClr val="000000"/>
                </a:solidFill>
                <a:latin typeface="Now"/>
              </a:rPr>
              <a:t>24/7 Accessibility</a:t>
            </a:r>
          </a:p>
          <a:p>
            <a:pPr algn="ctr">
              <a:lnSpc>
                <a:spcPts val="3864"/>
              </a:lnSpc>
            </a:pPr>
            <a:r>
              <a:rPr lang="en-US" sz="2400">
                <a:solidFill>
                  <a:srgbClr val="000000"/>
                </a:solidFill>
                <a:latin typeface="Now"/>
              </a:rPr>
              <a:t>AI-Powered Triage</a:t>
            </a:r>
          </a:p>
          <a:p>
            <a:pPr algn="ctr">
              <a:lnSpc>
                <a:spcPts val="3864"/>
              </a:lnSpc>
            </a:pPr>
            <a:r>
              <a:rPr lang="en-US" sz="2400">
                <a:solidFill>
                  <a:srgbClr val="000000"/>
                </a:solidFill>
                <a:latin typeface="Now"/>
              </a:rPr>
              <a:t>Natural Language Processing (NLP)</a:t>
            </a:r>
          </a:p>
          <a:p>
            <a:pPr algn="ctr">
              <a:lnSpc>
                <a:spcPts val="3864"/>
              </a:lnSpc>
            </a:pPr>
            <a:r>
              <a:rPr lang="en-US" sz="2400">
                <a:solidFill>
                  <a:srgbClr val="000000"/>
                </a:solidFill>
                <a:latin typeface="Now"/>
              </a:rPr>
              <a:t>Multilingual Support</a:t>
            </a:r>
          </a:p>
          <a:p>
            <a:pPr algn="ctr">
              <a:lnSpc>
                <a:spcPts val="3864"/>
              </a:lnSpc>
            </a:pPr>
            <a:r>
              <a:rPr lang="en-US" sz="2400">
                <a:solidFill>
                  <a:srgbClr val="000000"/>
                </a:solidFill>
                <a:latin typeface="Now"/>
              </a:rPr>
              <a:t>User Education and Awareness</a:t>
            </a:r>
          </a:p>
          <a:p>
            <a:pPr algn="ctr">
              <a:lnSpc>
                <a:spcPts val="3864"/>
              </a:lnSpc>
            </a:pPr>
            <a:r>
              <a:rPr lang="en-US" sz="2400">
                <a:solidFill>
                  <a:srgbClr val="000000"/>
                </a:solidFill>
                <a:latin typeface="Now"/>
              </a:rPr>
              <a:t>Up-to-Date Medical Knowledge</a:t>
            </a:r>
          </a:p>
        </p:txBody>
      </p:sp>
      <p:sp>
        <p:nvSpPr>
          <p:cNvPr name="Freeform 6" id="6"/>
          <p:cNvSpPr/>
          <p:nvPr/>
        </p:nvSpPr>
        <p:spPr>
          <a:xfrm flipH="false" flipV="false" rot="0">
            <a:off x="13212119" y="1028700"/>
            <a:ext cx="3083294" cy="3083294"/>
          </a:xfrm>
          <a:custGeom>
            <a:avLst/>
            <a:gdLst/>
            <a:ahLst/>
            <a:cxnLst/>
            <a:rect r="r" b="b" t="t" l="l"/>
            <a:pathLst>
              <a:path h="3083294" w="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4224712" y="3172507"/>
            <a:ext cx="9838576" cy="890296"/>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functional requirements </a:t>
            </a:r>
          </a:p>
        </p:txBody>
      </p:sp>
      <p:sp>
        <p:nvSpPr>
          <p:cNvPr name="Freeform 8" id="8"/>
          <p:cNvSpPr/>
          <p:nvPr/>
        </p:nvSpPr>
        <p:spPr>
          <a:xfrm flipH="false" flipV="false" rot="0">
            <a:off x="2051286" y="7076185"/>
            <a:ext cx="2353261" cy="2182115"/>
          </a:xfrm>
          <a:custGeom>
            <a:avLst/>
            <a:gdLst/>
            <a:ahLst/>
            <a:cxnLst/>
            <a:rect r="r" b="b" t="t" l="l"/>
            <a:pathLst>
              <a:path h="2182115" w="2353261">
                <a:moveTo>
                  <a:pt x="0" y="0"/>
                </a:moveTo>
                <a:lnTo>
                  <a:pt x="2353261" y="0"/>
                </a:lnTo>
                <a:lnTo>
                  <a:pt x="2353261" y="2182115"/>
                </a:lnTo>
                <a:lnTo>
                  <a:pt x="0" y="21821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291370" y="3588120"/>
            <a:ext cx="9705260" cy="4274239"/>
          </a:xfrm>
          <a:custGeom>
            <a:avLst/>
            <a:gdLst/>
            <a:ahLst/>
            <a:cxnLst/>
            <a:rect r="r" b="b" t="t" l="l"/>
            <a:pathLst>
              <a:path h="4274239" w="9705260">
                <a:moveTo>
                  <a:pt x="0" y="0"/>
                </a:moveTo>
                <a:lnTo>
                  <a:pt x="9705260" y="0"/>
                </a:lnTo>
                <a:lnTo>
                  <a:pt x="9705260" y="4274238"/>
                </a:lnTo>
                <a:lnTo>
                  <a:pt x="0" y="4274238"/>
                </a:lnTo>
                <a:lnTo>
                  <a:pt x="0" y="0"/>
                </a:lnTo>
                <a:close/>
              </a:path>
            </a:pathLst>
          </a:custGeom>
          <a:blipFill>
            <a:blip r:embed="rId3"/>
            <a:stretch>
              <a:fillRect l="-16157" t="-92539" r="0" b="0"/>
            </a:stretch>
          </a:blipFill>
        </p:spPr>
      </p:sp>
      <p:sp>
        <p:nvSpPr>
          <p:cNvPr name="Freeform 4" id="4"/>
          <p:cNvSpPr/>
          <p:nvPr/>
        </p:nvSpPr>
        <p:spPr>
          <a:xfrm flipH="false" flipV="false" rot="721296">
            <a:off x="6325472" y="5529041"/>
            <a:ext cx="5637056" cy="1434887"/>
          </a:xfrm>
          <a:custGeom>
            <a:avLst/>
            <a:gdLst/>
            <a:ahLst/>
            <a:cxnLst/>
            <a:rect r="r" b="b" t="t" l="l"/>
            <a:pathLst>
              <a:path h="1434887" w="5637056">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026566">
            <a:off x="2743604" y="2404370"/>
            <a:ext cx="3728345" cy="2367499"/>
          </a:xfrm>
          <a:custGeom>
            <a:avLst/>
            <a:gdLst/>
            <a:ahLst/>
            <a:cxnLst/>
            <a:rect r="r" b="b" t="t" l="l"/>
            <a:pathLst>
              <a:path h="2367499" w="3728345">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687259" y="4645152"/>
            <a:ext cx="10913483" cy="737516"/>
          </a:xfrm>
          <a:prstGeom prst="rect">
            <a:avLst/>
          </a:prstGeom>
        </p:spPr>
        <p:txBody>
          <a:bodyPr anchor="t" rtlCol="false" tIns="0" lIns="0" bIns="0" rIns="0">
            <a:spAutoFit/>
          </a:bodyPr>
          <a:lstStyle/>
          <a:p>
            <a:pPr algn="ctr">
              <a:lnSpc>
                <a:spcPts val="5248"/>
              </a:lnSpc>
            </a:pPr>
            <a:r>
              <a:rPr lang="en-US" sz="6400">
                <a:solidFill>
                  <a:srgbClr val="000000"/>
                </a:solidFill>
                <a:latin typeface="Gochi Hand"/>
              </a:rPr>
              <a:t>non functional requirements </a:t>
            </a:r>
          </a:p>
        </p:txBody>
      </p:sp>
      <p:sp>
        <p:nvSpPr>
          <p:cNvPr name="Freeform 7" id="7"/>
          <p:cNvSpPr/>
          <p:nvPr/>
        </p:nvSpPr>
        <p:spPr>
          <a:xfrm flipH="false" flipV="false" rot="7671314">
            <a:off x="11833594" y="5972294"/>
            <a:ext cx="3728345" cy="2367499"/>
          </a:xfrm>
          <a:custGeom>
            <a:avLst/>
            <a:gdLst/>
            <a:ahLst/>
            <a:cxnLst/>
            <a:rect r="r" b="b" t="t" l="l"/>
            <a:pathLst>
              <a:path h="2367499" w="3728345">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DAF7qEOFTzc</dc:identifier>
  <dcterms:modified xsi:type="dcterms:W3CDTF">2011-08-01T06:04:30Z</dcterms:modified>
  <cp:revision>1</cp:revision>
  <dc:title>INTRODUCTION</dc:title>
</cp:coreProperties>
</file>